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lear Sans" panose="020B0604020202020204" charset="0"/>
      <p:regular r:id="rId12"/>
    </p:embeddedFont>
    <p:embeddedFont>
      <p:font typeface="HK Grotesk" panose="020B0604020202020204" charset="-94"/>
      <p:regular r:id="rId13"/>
    </p:embeddedFont>
    <p:embeddedFont>
      <p:font typeface="HK Grotesk Bold" panose="020B0604020202020204" charset="-94"/>
      <p:regular r:id="rId14"/>
    </p:embeddedFont>
    <p:embeddedFont>
      <p:font typeface="HK Grotesk Italics" panose="020B0604020202020204" charset="-94"/>
      <p:regular r:id="rId15"/>
    </p:embeddedFont>
    <p:embeddedFont>
      <p:font typeface="HK Grotesk Medium" panose="020B0604020202020204" charset="-94"/>
      <p:regular r:id="rId16"/>
    </p:embeddedFont>
    <p:embeddedFont>
      <p:font typeface="HK Grotesk Semi-Bold" panose="020B0604020202020204" charset="-94"/>
      <p:regular r:id="rId17"/>
    </p:embeddedFont>
    <p:embeddedFont>
      <p:font typeface="Vollkorn Italic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22" autoAdjust="0"/>
  </p:normalViewPr>
  <p:slideViewPr>
    <p:cSldViewPr>
      <p:cViewPr varScale="1">
        <p:scale>
          <a:sx n="52" d="100"/>
          <a:sy n="52" d="100"/>
        </p:scale>
        <p:origin x="8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339188"/>
            <a:ext cx="10724012" cy="3608624"/>
            <a:chOff x="0" y="0"/>
            <a:chExt cx="14298683" cy="4811499"/>
          </a:xfrm>
        </p:grpSpPr>
        <p:sp>
          <p:nvSpPr>
            <p:cNvPr id="3" name="TextBox 3"/>
            <p:cNvSpPr txBox="1"/>
            <p:nvPr/>
          </p:nvSpPr>
          <p:spPr>
            <a:xfrm>
              <a:off x="0" y="2643860"/>
              <a:ext cx="9499197" cy="2167639"/>
            </a:xfrm>
            <a:prstGeom prst="rect">
              <a:avLst/>
            </a:prstGeom>
          </p:spPr>
          <p:txBody>
            <a:bodyPr lIns="0" tIns="0" rIns="0" bIns="0" rtlCol="0" anchor="t">
              <a:spAutoFit/>
            </a:bodyPr>
            <a:lstStyle/>
            <a:p>
              <a:pPr>
                <a:lnSpc>
                  <a:spcPts val="6720"/>
                </a:lnSpc>
              </a:pPr>
              <a:r>
                <a:rPr lang="en-US" sz="4800">
                  <a:solidFill>
                    <a:srgbClr val="731F7D"/>
                  </a:solidFill>
                  <a:latin typeface="Vollkorn Italics"/>
                </a:rPr>
                <a:t>Honey Badger Algorithm</a:t>
              </a:r>
            </a:p>
            <a:p>
              <a:pPr>
                <a:lnSpc>
                  <a:spcPts val="6720"/>
                </a:lnSpc>
                <a:spcBef>
                  <a:spcPct val="0"/>
                </a:spcBef>
              </a:pPr>
              <a:r>
                <a:rPr lang="en-US" sz="4800">
                  <a:solidFill>
                    <a:srgbClr val="731F7D"/>
                  </a:solidFill>
                  <a:latin typeface="Vollkorn Italics"/>
                </a:rPr>
                <a:t>(Bal Porsuğu Algoritması)</a:t>
              </a:r>
            </a:p>
          </p:txBody>
        </p:sp>
        <p:sp>
          <p:nvSpPr>
            <p:cNvPr id="4" name="TextBox 4"/>
            <p:cNvSpPr txBox="1"/>
            <p:nvPr/>
          </p:nvSpPr>
          <p:spPr>
            <a:xfrm>
              <a:off x="0" y="-64752"/>
              <a:ext cx="14298683" cy="2041429"/>
            </a:xfrm>
            <a:prstGeom prst="rect">
              <a:avLst/>
            </a:prstGeom>
          </p:spPr>
          <p:txBody>
            <a:bodyPr lIns="0" tIns="0" rIns="0" bIns="0" rtlCol="0" anchor="t">
              <a:spAutoFit/>
            </a:bodyPr>
            <a:lstStyle/>
            <a:p>
              <a:pPr>
                <a:lnSpc>
                  <a:spcPts val="12284"/>
                </a:lnSpc>
              </a:pPr>
              <a:r>
                <a:rPr lang="en-US" sz="10410">
                  <a:solidFill>
                    <a:srgbClr val="000000"/>
                  </a:solidFill>
                  <a:latin typeface="HK Grotesk Bold"/>
                </a:rPr>
                <a:t>HBA</a:t>
              </a:r>
            </a:p>
          </p:txBody>
        </p:sp>
      </p:grpSp>
      <p:sp>
        <p:nvSpPr>
          <p:cNvPr id="5" name="Freeform 5"/>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en-US"/>
          </a:p>
        </p:txBody>
      </p:sp>
      <p:sp>
        <p:nvSpPr>
          <p:cNvPr id="6" name="Freeform 6"/>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en-US"/>
          </a:p>
        </p:txBody>
      </p:sp>
      <p:sp>
        <p:nvSpPr>
          <p:cNvPr id="7" name="Freeform 7"/>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en-US"/>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94633">
            <a:off x="-1944556" y="8394102"/>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689718" y="2333279"/>
            <a:ext cx="12908564" cy="1056311"/>
          </a:xfrm>
          <a:prstGeom prst="rect">
            <a:avLst/>
          </a:prstGeom>
        </p:spPr>
        <p:txBody>
          <a:bodyPr lIns="0" tIns="0" rIns="0" bIns="0" rtlCol="0" anchor="t">
            <a:spAutoFit/>
          </a:bodyPr>
          <a:lstStyle/>
          <a:p>
            <a:pPr algn="ctr">
              <a:lnSpc>
                <a:spcPts val="8345"/>
              </a:lnSpc>
            </a:pPr>
            <a:r>
              <a:rPr lang="en-US" sz="7072">
                <a:solidFill>
                  <a:srgbClr val="000000"/>
                </a:solidFill>
                <a:latin typeface="HK Grotesk Bold"/>
              </a:rPr>
              <a:t>Eğitim Sonuçları</a:t>
            </a:r>
          </a:p>
        </p:txBody>
      </p:sp>
      <p:sp>
        <p:nvSpPr>
          <p:cNvPr id="4" name="TextBox 4"/>
          <p:cNvSpPr txBox="1"/>
          <p:nvPr/>
        </p:nvSpPr>
        <p:spPr>
          <a:xfrm>
            <a:off x="5927012" y="6664661"/>
            <a:ext cx="3818865" cy="661859"/>
          </a:xfrm>
          <a:prstGeom prst="rect">
            <a:avLst/>
          </a:prstGeom>
        </p:spPr>
        <p:txBody>
          <a:bodyPr lIns="0" tIns="0" rIns="0" bIns="0" rtlCol="0" anchor="t">
            <a:spAutoFit/>
          </a:bodyPr>
          <a:lstStyle/>
          <a:p>
            <a:pPr algn="ctr">
              <a:lnSpc>
                <a:spcPts val="5375"/>
              </a:lnSpc>
            </a:pPr>
            <a:r>
              <a:rPr lang="en-US" sz="4135">
                <a:solidFill>
                  <a:srgbClr val="731F7D"/>
                </a:solidFill>
                <a:latin typeface="HK Grotesk Italics"/>
              </a:rPr>
              <a:t>PSO:</a:t>
            </a:r>
          </a:p>
        </p:txBody>
      </p:sp>
      <p:sp>
        <p:nvSpPr>
          <p:cNvPr id="5" name="TextBox 5"/>
          <p:cNvSpPr txBox="1"/>
          <p:nvPr/>
        </p:nvSpPr>
        <p:spPr>
          <a:xfrm>
            <a:off x="2420479" y="3505859"/>
            <a:ext cx="13447042" cy="789916"/>
          </a:xfrm>
          <a:prstGeom prst="rect">
            <a:avLst/>
          </a:prstGeom>
        </p:spPr>
        <p:txBody>
          <a:bodyPr lIns="0" tIns="0" rIns="0" bIns="0" rtlCol="0" anchor="t">
            <a:spAutoFit/>
          </a:bodyPr>
          <a:lstStyle/>
          <a:p>
            <a:pPr algn="just">
              <a:lnSpc>
                <a:spcPts val="3186"/>
              </a:lnSpc>
              <a:spcBef>
                <a:spcPct val="0"/>
              </a:spcBef>
            </a:pPr>
            <a:r>
              <a:rPr lang="en-US" sz="2275" spc="-22">
                <a:solidFill>
                  <a:srgbClr val="000000"/>
                </a:solidFill>
                <a:latin typeface="HK Grotesk"/>
              </a:rPr>
              <a:t>Algoritma parametreleri: N=50, D=33, alt limit=0, üst limit=100, k=3, max iterasyon=100 olarak uygulanmıştır. Bu koşullarda 30 çalıştırma gerçekleştirilmiştir.</a:t>
            </a:r>
          </a:p>
        </p:txBody>
      </p:sp>
      <p:sp>
        <p:nvSpPr>
          <p:cNvPr id="6" name="TextBox 6"/>
          <p:cNvSpPr txBox="1"/>
          <p:nvPr/>
        </p:nvSpPr>
        <p:spPr>
          <a:xfrm>
            <a:off x="5927012" y="7897800"/>
            <a:ext cx="3818865" cy="661859"/>
          </a:xfrm>
          <a:prstGeom prst="rect">
            <a:avLst/>
          </a:prstGeom>
        </p:spPr>
        <p:txBody>
          <a:bodyPr lIns="0" tIns="0" rIns="0" bIns="0" rtlCol="0" anchor="t">
            <a:spAutoFit/>
          </a:bodyPr>
          <a:lstStyle/>
          <a:p>
            <a:pPr marL="0" lvl="0" indent="0" algn="ctr">
              <a:lnSpc>
                <a:spcPts val="5375"/>
              </a:lnSpc>
              <a:spcBef>
                <a:spcPct val="0"/>
              </a:spcBef>
            </a:pPr>
            <a:r>
              <a:rPr lang="en-US" sz="4135">
                <a:solidFill>
                  <a:srgbClr val="731F7D"/>
                </a:solidFill>
                <a:latin typeface="HK Grotesk Italics"/>
              </a:rPr>
              <a:t>K-Means:</a:t>
            </a:r>
          </a:p>
        </p:txBody>
      </p:sp>
      <p:sp>
        <p:nvSpPr>
          <p:cNvPr id="7" name="TextBox 7"/>
          <p:cNvSpPr txBox="1"/>
          <p:nvPr/>
        </p:nvSpPr>
        <p:spPr>
          <a:xfrm>
            <a:off x="9105340" y="6646475"/>
            <a:ext cx="3255647" cy="705485"/>
          </a:xfrm>
          <a:prstGeom prst="rect">
            <a:avLst/>
          </a:prstGeom>
        </p:spPr>
        <p:txBody>
          <a:bodyPr lIns="0" tIns="0" rIns="0" bIns="0" rtlCol="0" anchor="t">
            <a:spAutoFit/>
          </a:bodyPr>
          <a:lstStyle/>
          <a:p>
            <a:pPr algn="ctr">
              <a:lnSpc>
                <a:spcPts val="5740"/>
              </a:lnSpc>
              <a:spcBef>
                <a:spcPct val="0"/>
              </a:spcBef>
            </a:pPr>
            <a:r>
              <a:rPr lang="en-US" sz="4100" spc="-41">
                <a:solidFill>
                  <a:srgbClr val="000000"/>
                </a:solidFill>
                <a:latin typeface="HK Grotesk"/>
              </a:rPr>
              <a:t>0.627</a:t>
            </a:r>
          </a:p>
        </p:txBody>
      </p:sp>
      <p:sp>
        <p:nvSpPr>
          <p:cNvPr id="8" name="TextBox 8"/>
          <p:cNvSpPr txBox="1"/>
          <p:nvPr/>
        </p:nvSpPr>
        <p:spPr>
          <a:xfrm>
            <a:off x="5927012" y="5486400"/>
            <a:ext cx="3818865" cy="661859"/>
          </a:xfrm>
          <a:prstGeom prst="rect">
            <a:avLst/>
          </a:prstGeom>
        </p:spPr>
        <p:txBody>
          <a:bodyPr lIns="0" tIns="0" rIns="0" bIns="0" rtlCol="0" anchor="t">
            <a:spAutoFit/>
          </a:bodyPr>
          <a:lstStyle/>
          <a:p>
            <a:pPr marL="0" lvl="0" indent="0" algn="ctr">
              <a:lnSpc>
                <a:spcPts val="5375"/>
              </a:lnSpc>
              <a:spcBef>
                <a:spcPct val="0"/>
              </a:spcBef>
            </a:pPr>
            <a:r>
              <a:rPr lang="en-US" sz="4135">
                <a:solidFill>
                  <a:srgbClr val="731F7D"/>
                </a:solidFill>
                <a:latin typeface="HK Grotesk Italics"/>
              </a:rPr>
              <a:t>HBA:</a:t>
            </a:r>
          </a:p>
        </p:txBody>
      </p:sp>
      <p:sp>
        <p:nvSpPr>
          <p:cNvPr id="9" name="Freeform 9"/>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9105340" y="7854175"/>
            <a:ext cx="3255647" cy="705485"/>
          </a:xfrm>
          <a:prstGeom prst="rect">
            <a:avLst/>
          </a:prstGeom>
        </p:spPr>
        <p:txBody>
          <a:bodyPr lIns="0" tIns="0" rIns="0" bIns="0" rtlCol="0" anchor="t">
            <a:spAutoFit/>
          </a:bodyPr>
          <a:lstStyle/>
          <a:p>
            <a:pPr algn="ctr">
              <a:lnSpc>
                <a:spcPts val="5740"/>
              </a:lnSpc>
              <a:spcBef>
                <a:spcPct val="0"/>
              </a:spcBef>
            </a:pPr>
            <a:r>
              <a:rPr lang="en-US" sz="4100" spc="-41">
                <a:solidFill>
                  <a:srgbClr val="000000"/>
                </a:solidFill>
                <a:latin typeface="HK Grotesk"/>
              </a:rPr>
              <a:t>0.698</a:t>
            </a:r>
          </a:p>
        </p:txBody>
      </p:sp>
      <p:sp>
        <p:nvSpPr>
          <p:cNvPr id="11" name="TextBox 11"/>
          <p:cNvSpPr txBox="1"/>
          <p:nvPr/>
        </p:nvSpPr>
        <p:spPr>
          <a:xfrm>
            <a:off x="9105340" y="5442774"/>
            <a:ext cx="3255647" cy="705485"/>
          </a:xfrm>
          <a:prstGeom prst="rect">
            <a:avLst/>
          </a:prstGeom>
        </p:spPr>
        <p:txBody>
          <a:bodyPr lIns="0" tIns="0" rIns="0" bIns="0" rtlCol="0" anchor="t">
            <a:spAutoFit/>
          </a:bodyPr>
          <a:lstStyle/>
          <a:p>
            <a:pPr algn="ctr">
              <a:lnSpc>
                <a:spcPts val="5740"/>
              </a:lnSpc>
              <a:spcBef>
                <a:spcPct val="0"/>
              </a:spcBef>
            </a:pPr>
            <a:r>
              <a:rPr lang="en-US" sz="4100" spc="-41">
                <a:solidFill>
                  <a:srgbClr val="000000"/>
                </a:solidFill>
                <a:latin typeface="HK Grotesk"/>
              </a:rPr>
              <a:t>0.603</a:t>
            </a:r>
          </a:p>
        </p:txBody>
      </p:sp>
      <p:sp>
        <p:nvSpPr>
          <p:cNvPr id="12" name="TextBox 12"/>
          <p:cNvSpPr txBox="1"/>
          <p:nvPr/>
        </p:nvSpPr>
        <p:spPr>
          <a:xfrm>
            <a:off x="2381819" y="4410075"/>
            <a:ext cx="13447042" cy="389866"/>
          </a:xfrm>
          <a:prstGeom prst="rect">
            <a:avLst/>
          </a:prstGeom>
        </p:spPr>
        <p:txBody>
          <a:bodyPr lIns="0" tIns="0" rIns="0" bIns="0" rtlCol="0" anchor="t">
            <a:spAutoFit/>
          </a:bodyPr>
          <a:lstStyle/>
          <a:p>
            <a:pPr algn="just">
              <a:lnSpc>
                <a:spcPts val="3186"/>
              </a:lnSpc>
              <a:spcBef>
                <a:spcPct val="0"/>
              </a:spcBef>
            </a:pPr>
            <a:r>
              <a:rPr lang="en-US" sz="2275" spc="-22">
                <a:solidFill>
                  <a:srgbClr val="000000"/>
                </a:solidFill>
                <a:latin typeface="HK Grotesk Bold"/>
              </a:rPr>
              <a:t>NOT: </a:t>
            </a:r>
            <a:r>
              <a:rPr lang="en-US" sz="2275" spc="-22">
                <a:solidFill>
                  <a:srgbClr val="000000"/>
                </a:solidFill>
                <a:latin typeface="HK Grotesk"/>
              </a:rPr>
              <a:t>D(Boyut), 3 küme merkezi ve 11 nitelik olduğundan dolayı 33(11*3=33) olarak belirlenmiştir.</a:t>
            </a:r>
          </a:p>
        </p:txBody>
      </p:sp>
      <p:sp>
        <p:nvSpPr>
          <p:cNvPr id="13" name="TextBox 13"/>
          <p:cNvSpPr txBox="1"/>
          <p:nvPr/>
        </p:nvSpPr>
        <p:spPr>
          <a:xfrm>
            <a:off x="2420479" y="9121635"/>
            <a:ext cx="13447042" cy="389866"/>
          </a:xfrm>
          <a:prstGeom prst="rect">
            <a:avLst/>
          </a:prstGeom>
        </p:spPr>
        <p:txBody>
          <a:bodyPr lIns="0" tIns="0" rIns="0" bIns="0" rtlCol="0" anchor="t">
            <a:spAutoFit/>
          </a:bodyPr>
          <a:lstStyle/>
          <a:p>
            <a:pPr algn="ctr">
              <a:lnSpc>
                <a:spcPts val="3186"/>
              </a:lnSpc>
              <a:spcBef>
                <a:spcPct val="0"/>
              </a:spcBef>
            </a:pPr>
            <a:r>
              <a:rPr lang="en-US" sz="2275" spc="-22">
                <a:solidFill>
                  <a:srgbClr val="000000"/>
                </a:solidFill>
                <a:latin typeface="HK Grotesk"/>
              </a:rPr>
              <a:t>Başarı sıralaması: sırasıyla K-Means, PSO ve HBA şeklinde bulunmuştur.</a:t>
            </a: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en-US"/>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en-US"/>
          </a:p>
        </p:txBody>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9723783" y="2840195"/>
            <a:ext cx="7535517" cy="4185768"/>
            <a:chOff x="0" y="0"/>
            <a:chExt cx="10047357" cy="5581024"/>
          </a:xfrm>
        </p:grpSpPr>
        <p:sp>
          <p:nvSpPr>
            <p:cNvPr id="6" name="TextBox 6"/>
            <p:cNvSpPr txBox="1"/>
            <p:nvPr/>
          </p:nvSpPr>
          <p:spPr>
            <a:xfrm>
              <a:off x="0" y="9525"/>
              <a:ext cx="9659777" cy="1605068"/>
            </a:xfrm>
            <a:prstGeom prst="rect">
              <a:avLst/>
            </a:prstGeom>
          </p:spPr>
          <p:txBody>
            <a:bodyPr lIns="0" tIns="0" rIns="0" bIns="0" rtlCol="0" anchor="t">
              <a:spAutoFit/>
            </a:bodyPr>
            <a:lstStyle/>
            <a:p>
              <a:pPr>
                <a:lnSpc>
                  <a:spcPts val="9440"/>
                </a:lnSpc>
              </a:pPr>
              <a:r>
                <a:rPr lang="en-US" sz="8000">
                  <a:solidFill>
                    <a:srgbClr val="000000"/>
                  </a:solidFill>
                  <a:latin typeface="HK Grotesk Medium"/>
                </a:rPr>
                <a:t>Problem Tanımı</a:t>
              </a:r>
            </a:p>
          </p:txBody>
        </p:sp>
        <p:sp>
          <p:nvSpPr>
            <p:cNvPr id="7" name="TextBox 7"/>
            <p:cNvSpPr txBox="1"/>
            <p:nvPr/>
          </p:nvSpPr>
          <p:spPr>
            <a:xfrm>
              <a:off x="0" y="3199767"/>
              <a:ext cx="10047357" cy="2381257"/>
            </a:xfrm>
            <a:prstGeom prst="rect">
              <a:avLst/>
            </a:prstGeom>
          </p:spPr>
          <p:txBody>
            <a:bodyPr lIns="0" tIns="0" rIns="0" bIns="0" rtlCol="0" anchor="t">
              <a:spAutoFit/>
            </a:bodyPr>
            <a:lstStyle/>
            <a:p>
              <a:pPr algn="just">
                <a:lnSpc>
                  <a:spcPts val="2887"/>
                </a:lnSpc>
              </a:pPr>
              <a:endParaRPr/>
            </a:p>
            <a:p>
              <a:pPr marL="445252" lvl="1" indent="-222626" algn="just">
                <a:lnSpc>
                  <a:spcPts val="2887"/>
                </a:lnSpc>
                <a:buFont typeface="Arial"/>
                <a:buChar char="•"/>
              </a:pPr>
              <a:r>
                <a:rPr lang="en-US" sz="2062" spc="-20">
                  <a:solidFill>
                    <a:srgbClr val="000000"/>
                  </a:solidFill>
                  <a:latin typeface="Clear Sans"/>
                </a:rPr>
                <a:t>Bağımsız değişkenler: sabit asitlik, uçucu asitlik, sitrik asit, artık şeker, pH, sülfatlar, alkol vb.</a:t>
              </a:r>
            </a:p>
            <a:p>
              <a:pPr marL="445252" lvl="1" indent="-222626" algn="just">
                <a:lnSpc>
                  <a:spcPts val="2887"/>
                </a:lnSpc>
                <a:buFont typeface="Arial"/>
                <a:buChar char="•"/>
              </a:pPr>
              <a:r>
                <a:rPr lang="en-US" sz="2062" spc="-20">
                  <a:solidFill>
                    <a:srgbClr val="000000"/>
                  </a:solidFill>
                  <a:latin typeface="Clear Sans"/>
                </a:rPr>
                <a:t>Bağımlı değişken: şarap kalitesi.</a:t>
              </a:r>
            </a:p>
            <a:p>
              <a:pPr algn="just">
                <a:lnSpc>
                  <a:spcPts val="2887"/>
                </a:lnSpc>
              </a:pPr>
              <a:endParaRPr lang="en-US" sz="2062" spc="-20">
                <a:solidFill>
                  <a:srgbClr val="000000"/>
                </a:solidFill>
                <a:latin typeface="Clear Sans"/>
              </a:endParaRPr>
            </a:p>
          </p:txBody>
        </p:sp>
        <p:sp>
          <p:nvSpPr>
            <p:cNvPr id="8" name="TextBox 8"/>
            <p:cNvSpPr txBox="1"/>
            <p:nvPr/>
          </p:nvSpPr>
          <p:spPr>
            <a:xfrm>
              <a:off x="0" y="1770996"/>
              <a:ext cx="10047357" cy="933457"/>
            </a:xfrm>
            <a:prstGeom prst="rect">
              <a:avLst/>
            </a:prstGeom>
          </p:spPr>
          <p:txBody>
            <a:bodyPr lIns="0" tIns="0" rIns="0" bIns="0" rtlCol="0" anchor="t">
              <a:spAutoFit/>
            </a:bodyPr>
            <a:lstStyle/>
            <a:p>
              <a:pPr algn="just">
                <a:lnSpc>
                  <a:spcPts val="2887"/>
                </a:lnSpc>
              </a:pPr>
              <a:r>
                <a:rPr lang="en-US" sz="2062" spc="-20">
                  <a:solidFill>
                    <a:srgbClr val="000000"/>
                  </a:solidFill>
                  <a:latin typeface="Clear Sans"/>
                </a:rPr>
                <a:t>Aşağıda belirtilen özellikler kullanılarak şarap kalitesinin 3 seviyede kümelendirilmesi sağlandı.</a:t>
              </a:r>
            </a:p>
          </p:txBody>
        </p: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en-US"/>
          </a:p>
        </p:txBody>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en-US"/>
          </a:p>
        </p:txBody>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3064217"/>
            <a:ext cx="8934485" cy="3499264"/>
            <a:chOff x="0" y="9525"/>
            <a:chExt cx="11912647" cy="4665685"/>
          </a:xfrm>
        </p:grpSpPr>
        <p:sp>
          <p:nvSpPr>
            <p:cNvPr id="6" name="TextBox 6"/>
            <p:cNvSpPr txBox="1"/>
            <p:nvPr/>
          </p:nvSpPr>
          <p:spPr>
            <a:xfrm>
              <a:off x="0" y="9525"/>
              <a:ext cx="11912647" cy="1359705"/>
            </a:xfrm>
            <a:prstGeom prst="rect">
              <a:avLst/>
            </a:prstGeom>
          </p:spPr>
          <p:txBody>
            <a:bodyPr lIns="0" tIns="0" rIns="0" bIns="0" rtlCol="0" anchor="t">
              <a:spAutoFit/>
            </a:bodyPr>
            <a:lstStyle/>
            <a:p>
              <a:pPr>
                <a:lnSpc>
                  <a:spcPts val="8024"/>
                </a:lnSpc>
              </a:pPr>
              <a:r>
                <a:rPr lang="en-US" sz="6800">
                  <a:solidFill>
                    <a:srgbClr val="000000"/>
                  </a:solidFill>
                  <a:latin typeface="HK Grotesk Medium"/>
                </a:rPr>
                <a:t>HBA’nın Ortaya Çıkışı</a:t>
              </a:r>
            </a:p>
          </p:txBody>
        </p:sp>
        <p:sp>
          <p:nvSpPr>
            <p:cNvPr id="7" name="TextBox 7"/>
            <p:cNvSpPr txBox="1"/>
            <p:nvPr/>
          </p:nvSpPr>
          <p:spPr>
            <a:xfrm>
              <a:off x="0" y="2130239"/>
              <a:ext cx="10820400" cy="2544971"/>
            </a:xfrm>
            <a:prstGeom prst="rect">
              <a:avLst/>
            </a:prstGeom>
          </p:spPr>
          <p:txBody>
            <a:bodyPr lIns="0" tIns="0" rIns="0" bIns="0" rtlCol="0" anchor="t">
              <a:spAutoFit/>
            </a:bodyPr>
            <a:lstStyle/>
            <a:p>
              <a:pPr marL="456669" lvl="1" indent="-228334" algn="just">
                <a:lnSpc>
                  <a:spcPts val="2961"/>
                </a:lnSpc>
                <a:buFont typeface="Arial"/>
                <a:buChar char="•"/>
              </a:pPr>
              <a:r>
                <a:rPr lang="en-US" sz="2115" spc="-21" dirty="0">
                  <a:solidFill>
                    <a:srgbClr val="000000"/>
                  </a:solidFill>
                  <a:latin typeface="HK Grotesk"/>
                </a:rPr>
                <a:t>Bal </a:t>
              </a:r>
              <a:r>
                <a:rPr lang="en-US" sz="2115" spc="-21" dirty="0" err="1">
                  <a:solidFill>
                    <a:srgbClr val="000000"/>
                  </a:solidFill>
                  <a:latin typeface="HK Grotesk"/>
                </a:rPr>
                <a:t>porsuğunun</a:t>
              </a:r>
              <a:r>
                <a:rPr lang="en-US" sz="2115" spc="-21" dirty="0">
                  <a:solidFill>
                    <a:srgbClr val="000000"/>
                  </a:solidFill>
                  <a:latin typeface="HK Grotesk"/>
                </a:rPr>
                <a:t> </a:t>
              </a:r>
              <a:r>
                <a:rPr lang="en-US" sz="2115" spc="-21" dirty="0" err="1">
                  <a:solidFill>
                    <a:srgbClr val="000000"/>
                  </a:solidFill>
                  <a:latin typeface="HK Grotesk"/>
                </a:rPr>
                <a:t>yiyecek</a:t>
              </a:r>
              <a:r>
                <a:rPr lang="en-US" sz="2115" spc="-21" dirty="0">
                  <a:solidFill>
                    <a:srgbClr val="000000"/>
                  </a:solidFill>
                  <a:latin typeface="HK Grotesk"/>
                </a:rPr>
                <a:t> </a:t>
              </a:r>
              <a:r>
                <a:rPr lang="en-US" sz="2115" spc="-21" dirty="0" err="1">
                  <a:solidFill>
                    <a:srgbClr val="000000"/>
                  </a:solidFill>
                  <a:latin typeface="HK Grotesk"/>
                </a:rPr>
                <a:t>arama</a:t>
              </a:r>
              <a:r>
                <a:rPr lang="en-US" sz="2115" spc="-21" dirty="0">
                  <a:solidFill>
                    <a:srgbClr val="000000"/>
                  </a:solidFill>
                  <a:latin typeface="HK Grotesk"/>
                </a:rPr>
                <a:t> </a:t>
              </a:r>
              <a:r>
                <a:rPr lang="en-US" sz="2115" spc="-21" dirty="0" err="1">
                  <a:solidFill>
                    <a:srgbClr val="000000"/>
                  </a:solidFill>
                  <a:latin typeface="HK Grotesk"/>
                </a:rPr>
                <a:t>stratejisini</a:t>
              </a:r>
              <a:r>
                <a:rPr lang="en-US" sz="2115" spc="-21" dirty="0">
                  <a:solidFill>
                    <a:srgbClr val="000000"/>
                  </a:solidFill>
                  <a:latin typeface="HK Grotesk"/>
                </a:rPr>
                <a:t> </a:t>
              </a:r>
              <a:r>
                <a:rPr lang="en-US" sz="2115" spc="-21" dirty="0" err="1">
                  <a:solidFill>
                    <a:srgbClr val="000000"/>
                  </a:solidFill>
                  <a:latin typeface="HK Grotesk"/>
                </a:rPr>
                <a:t>ilham</a:t>
              </a:r>
              <a:r>
                <a:rPr lang="en-US" sz="2115" spc="-21" dirty="0">
                  <a:solidFill>
                    <a:srgbClr val="000000"/>
                  </a:solidFill>
                  <a:latin typeface="HK Grotesk"/>
                </a:rPr>
                <a:t> </a:t>
              </a:r>
              <a:r>
                <a:rPr lang="en-US" sz="2115" spc="-21" dirty="0" err="1">
                  <a:solidFill>
                    <a:srgbClr val="000000"/>
                  </a:solidFill>
                  <a:latin typeface="HK Grotesk"/>
                </a:rPr>
                <a:t>kaynağı</a:t>
              </a:r>
              <a:r>
                <a:rPr lang="en-US" sz="2115" spc="-21" dirty="0">
                  <a:solidFill>
                    <a:srgbClr val="000000"/>
                  </a:solidFill>
                  <a:latin typeface="HK Grotesk"/>
                </a:rPr>
                <a:t> </a:t>
              </a:r>
              <a:r>
                <a:rPr lang="en-US" sz="2115" spc="-21" dirty="0" err="1">
                  <a:solidFill>
                    <a:srgbClr val="000000"/>
                  </a:solidFill>
                  <a:latin typeface="HK Grotesk"/>
                </a:rPr>
                <a:t>olarak</a:t>
              </a:r>
              <a:r>
                <a:rPr lang="en-US" sz="2115" spc="-21" dirty="0">
                  <a:solidFill>
                    <a:srgbClr val="000000"/>
                  </a:solidFill>
                  <a:latin typeface="HK Grotesk"/>
                </a:rPr>
                <a:t> </a:t>
              </a:r>
              <a:r>
                <a:rPr lang="en-US" sz="2115" spc="-21" dirty="0" err="1">
                  <a:solidFill>
                    <a:srgbClr val="000000"/>
                  </a:solidFill>
                  <a:latin typeface="HK Grotesk"/>
                </a:rPr>
                <a:t>almaktadır</a:t>
              </a:r>
              <a:r>
                <a:rPr lang="en-US" sz="2115" spc="-21" dirty="0">
                  <a:solidFill>
                    <a:srgbClr val="000000"/>
                  </a:solidFill>
                  <a:latin typeface="HK Grotesk"/>
                </a:rPr>
                <a:t>. </a:t>
              </a:r>
            </a:p>
            <a:p>
              <a:pPr marL="456669" lvl="1" indent="-228334" algn="just">
                <a:lnSpc>
                  <a:spcPts val="2961"/>
                </a:lnSpc>
                <a:buFont typeface="Arial"/>
                <a:buChar char="•"/>
              </a:pPr>
              <a:r>
                <a:rPr lang="en-US" sz="2115" spc="-21" dirty="0">
                  <a:solidFill>
                    <a:srgbClr val="000000"/>
                  </a:solidFill>
                  <a:latin typeface="HK Grotesk"/>
                </a:rPr>
                <a:t>Bal </a:t>
              </a:r>
              <a:r>
                <a:rPr lang="en-US" sz="2115" spc="-21" dirty="0" err="1">
                  <a:solidFill>
                    <a:srgbClr val="000000"/>
                  </a:solidFill>
                  <a:latin typeface="HK Grotesk"/>
                </a:rPr>
                <a:t>porsuğu</a:t>
              </a:r>
              <a:r>
                <a:rPr lang="en-US" sz="2115" spc="-21" dirty="0">
                  <a:solidFill>
                    <a:srgbClr val="000000"/>
                  </a:solidFill>
                  <a:latin typeface="HK Grotesk"/>
                </a:rPr>
                <a:t> </a:t>
              </a:r>
              <a:r>
                <a:rPr lang="en-US" sz="2115" spc="-21" dirty="0" err="1">
                  <a:solidFill>
                    <a:srgbClr val="000000"/>
                  </a:solidFill>
                  <a:latin typeface="HK Grotesk"/>
                </a:rPr>
                <a:t>yiyeceği</a:t>
              </a:r>
              <a:r>
                <a:rPr lang="en-US" sz="2115" spc="-21" dirty="0">
                  <a:solidFill>
                    <a:srgbClr val="000000"/>
                  </a:solidFill>
                  <a:latin typeface="HK Grotesk"/>
                </a:rPr>
                <a:t> </a:t>
              </a:r>
              <a:r>
                <a:rPr lang="en-US" sz="2115" spc="-21" dirty="0" err="1">
                  <a:solidFill>
                    <a:srgbClr val="000000"/>
                  </a:solidFill>
                  <a:latin typeface="HK Grotesk"/>
                </a:rPr>
                <a:t>aramak</a:t>
              </a:r>
              <a:r>
                <a:rPr lang="en-US" sz="2115" spc="-21" dirty="0">
                  <a:solidFill>
                    <a:srgbClr val="000000"/>
                  </a:solidFill>
                  <a:latin typeface="HK Grotesk"/>
                </a:rPr>
                <a:t> </a:t>
              </a:r>
              <a:r>
                <a:rPr lang="en-US" sz="2115" spc="-21" dirty="0" err="1">
                  <a:solidFill>
                    <a:srgbClr val="000000"/>
                  </a:solidFill>
                  <a:latin typeface="HK Grotesk"/>
                </a:rPr>
                <a:t>için</a:t>
              </a:r>
              <a:r>
                <a:rPr lang="en-US" sz="2115" spc="-21" dirty="0">
                  <a:solidFill>
                    <a:srgbClr val="000000"/>
                  </a:solidFill>
                  <a:latin typeface="HK Grotesk"/>
                </a:rPr>
                <a:t> koku </a:t>
              </a:r>
              <a:r>
                <a:rPr lang="en-US" sz="2115" spc="-21" dirty="0" err="1">
                  <a:solidFill>
                    <a:srgbClr val="000000"/>
                  </a:solidFill>
                  <a:latin typeface="HK Grotesk"/>
                </a:rPr>
                <a:t>duyusunu</a:t>
              </a:r>
              <a:r>
                <a:rPr lang="en-US" sz="2115" spc="-21" dirty="0">
                  <a:solidFill>
                    <a:srgbClr val="000000"/>
                  </a:solidFill>
                  <a:latin typeface="HK Grotesk"/>
                </a:rPr>
                <a:t> </a:t>
              </a:r>
              <a:r>
                <a:rPr lang="en-US" sz="2115" spc="-21" dirty="0" err="1">
                  <a:solidFill>
                    <a:srgbClr val="000000"/>
                  </a:solidFill>
                  <a:latin typeface="HK Grotesk"/>
                </a:rPr>
                <a:t>kullanmakta</a:t>
              </a:r>
              <a:r>
                <a:rPr lang="en-US" sz="2115" spc="-21" dirty="0">
                  <a:solidFill>
                    <a:srgbClr val="000000"/>
                  </a:solidFill>
                  <a:latin typeface="HK Grotesk"/>
                </a:rPr>
                <a:t> </a:t>
              </a:r>
              <a:r>
                <a:rPr lang="en-US" sz="2115" spc="-21" dirty="0" err="1">
                  <a:solidFill>
                    <a:srgbClr val="000000"/>
                  </a:solidFill>
                  <a:latin typeface="HK Grotesk"/>
                </a:rPr>
                <a:t>ve</a:t>
              </a:r>
              <a:r>
                <a:rPr lang="en-US" sz="2115" spc="-21" dirty="0">
                  <a:solidFill>
                    <a:srgbClr val="000000"/>
                  </a:solidFill>
                  <a:latin typeface="HK Grotesk"/>
                </a:rPr>
                <a:t> </a:t>
              </a:r>
              <a:r>
                <a:rPr lang="en-US" sz="2115" spc="-21" dirty="0" err="1">
                  <a:solidFill>
                    <a:srgbClr val="000000"/>
                  </a:solidFill>
                  <a:latin typeface="HK Grotesk"/>
                </a:rPr>
                <a:t>güçlü</a:t>
              </a:r>
              <a:r>
                <a:rPr lang="en-US" sz="2115" spc="-21" dirty="0">
                  <a:solidFill>
                    <a:srgbClr val="000000"/>
                  </a:solidFill>
                  <a:latin typeface="HK Grotesk"/>
                </a:rPr>
                <a:t> </a:t>
              </a:r>
              <a:r>
                <a:rPr lang="en-US" sz="2115" spc="-21" dirty="0" err="1">
                  <a:solidFill>
                    <a:srgbClr val="000000"/>
                  </a:solidFill>
                  <a:latin typeface="HK Grotesk"/>
                </a:rPr>
                <a:t>pençeleri</a:t>
              </a:r>
              <a:r>
                <a:rPr lang="en-US" sz="2115" spc="-21" dirty="0">
                  <a:solidFill>
                    <a:srgbClr val="000000"/>
                  </a:solidFill>
                  <a:latin typeface="HK Grotesk"/>
                </a:rPr>
                <a:t> </a:t>
              </a:r>
              <a:r>
                <a:rPr lang="en-US" sz="2115" spc="-21" dirty="0" err="1">
                  <a:solidFill>
                    <a:srgbClr val="000000"/>
                  </a:solidFill>
                  <a:latin typeface="HK Grotesk"/>
                </a:rPr>
                <a:t>ile</a:t>
              </a:r>
              <a:r>
                <a:rPr lang="en-US" sz="2115" spc="-21" dirty="0">
                  <a:solidFill>
                    <a:srgbClr val="000000"/>
                  </a:solidFill>
                  <a:latin typeface="HK Grotesk"/>
                </a:rPr>
                <a:t> </a:t>
              </a:r>
              <a:r>
                <a:rPr lang="en-US" sz="2115" spc="-21" dirty="0" err="1">
                  <a:solidFill>
                    <a:srgbClr val="000000"/>
                  </a:solidFill>
                  <a:latin typeface="HK Grotesk"/>
                </a:rPr>
                <a:t>kısa</a:t>
              </a:r>
              <a:r>
                <a:rPr lang="en-US" sz="2115" spc="-21" dirty="0">
                  <a:solidFill>
                    <a:srgbClr val="000000"/>
                  </a:solidFill>
                  <a:latin typeface="HK Grotesk"/>
                </a:rPr>
                <a:t> </a:t>
              </a:r>
              <a:r>
                <a:rPr lang="en-US" sz="2115" spc="-21" dirty="0" err="1">
                  <a:solidFill>
                    <a:srgbClr val="000000"/>
                  </a:solidFill>
                  <a:latin typeface="HK Grotesk"/>
                </a:rPr>
                <a:t>süre</a:t>
              </a:r>
              <a:r>
                <a:rPr lang="en-US" sz="2115" spc="-21" dirty="0">
                  <a:solidFill>
                    <a:srgbClr val="000000"/>
                  </a:solidFill>
                  <a:latin typeface="HK Grotesk"/>
                </a:rPr>
                <a:t> </a:t>
              </a:r>
              <a:r>
                <a:rPr lang="en-US" sz="2115" spc="-21" dirty="0" err="1">
                  <a:solidFill>
                    <a:srgbClr val="000000"/>
                  </a:solidFill>
                  <a:latin typeface="HK Grotesk"/>
                </a:rPr>
                <a:t>içerisinde</a:t>
              </a:r>
              <a:r>
                <a:rPr lang="en-US" sz="2115" spc="-21" dirty="0">
                  <a:solidFill>
                    <a:srgbClr val="000000"/>
                  </a:solidFill>
                  <a:latin typeface="HK Grotesk"/>
                </a:rPr>
                <a:t> </a:t>
              </a:r>
              <a:r>
                <a:rPr lang="en-US" sz="2115" spc="-21" dirty="0" err="1">
                  <a:solidFill>
                    <a:srgbClr val="000000"/>
                  </a:solidFill>
                  <a:latin typeface="HK Grotesk"/>
                </a:rPr>
                <a:t>pek</a:t>
              </a:r>
              <a:r>
                <a:rPr lang="en-US" sz="2115" spc="-21" dirty="0">
                  <a:solidFill>
                    <a:srgbClr val="000000"/>
                  </a:solidFill>
                  <a:latin typeface="HK Grotesk"/>
                </a:rPr>
                <a:t> </a:t>
              </a:r>
              <a:r>
                <a:rPr lang="en-US" sz="2115" spc="-21" dirty="0" err="1">
                  <a:solidFill>
                    <a:srgbClr val="000000"/>
                  </a:solidFill>
                  <a:latin typeface="HK Grotesk"/>
                </a:rPr>
                <a:t>çok</a:t>
              </a:r>
              <a:r>
                <a:rPr lang="en-US" sz="2115" spc="-21" dirty="0">
                  <a:solidFill>
                    <a:srgbClr val="000000"/>
                  </a:solidFill>
                  <a:latin typeface="HK Grotesk"/>
                </a:rPr>
                <a:t> </a:t>
              </a:r>
              <a:r>
                <a:rPr lang="en-US" sz="2115" spc="-21" dirty="0" err="1">
                  <a:solidFill>
                    <a:srgbClr val="000000"/>
                  </a:solidFill>
                  <a:latin typeface="HK Grotesk"/>
                </a:rPr>
                <a:t>bölgede</a:t>
              </a:r>
              <a:r>
                <a:rPr lang="en-US" sz="2115" spc="-21" dirty="0">
                  <a:solidFill>
                    <a:srgbClr val="000000"/>
                  </a:solidFill>
                  <a:latin typeface="HK Grotesk"/>
                </a:rPr>
                <a:t> </a:t>
              </a:r>
              <a:r>
                <a:rPr lang="en-US" sz="2115" spc="-21" dirty="0" err="1">
                  <a:solidFill>
                    <a:srgbClr val="000000"/>
                  </a:solidFill>
                  <a:latin typeface="HK Grotesk"/>
                </a:rPr>
                <a:t>çukurlar</a:t>
              </a:r>
              <a:r>
                <a:rPr lang="en-US" sz="2115" spc="-21" dirty="0">
                  <a:solidFill>
                    <a:srgbClr val="000000"/>
                  </a:solidFill>
                  <a:latin typeface="HK Grotesk"/>
                </a:rPr>
                <a:t> </a:t>
              </a:r>
              <a:r>
                <a:rPr lang="en-US" sz="2115" spc="-21" dirty="0" err="1">
                  <a:solidFill>
                    <a:srgbClr val="000000"/>
                  </a:solidFill>
                  <a:latin typeface="HK Grotesk"/>
                </a:rPr>
                <a:t>kazabilmektedir</a:t>
              </a:r>
              <a:r>
                <a:rPr lang="en-US" sz="2115" spc="-21" dirty="0">
                  <a:solidFill>
                    <a:srgbClr val="000000"/>
                  </a:solidFill>
                  <a:latin typeface="HK Grotesk"/>
                </a:rPr>
                <a:t>. </a:t>
              </a:r>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en-US"/>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en-US"/>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824827"/>
            <a:ext cx="8934485" cy="5210136"/>
            <a:chOff x="0" y="0"/>
            <a:chExt cx="11912647" cy="6946848"/>
          </a:xfrm>
        </p:grpSpPr>
        <p:sp>
          <p:nvSpPr>
            <p:cNvPr id="6" name="TextBox 6"/>
            <p:cNvSpPr txBox="1"/>
            <p:nvPr/>
          </p:nvSpPr>
          <p:spPr>
            <a:xfrm>
              <a:off x="0" y="9525"/>
              <a:ext cx="11912647" cy="1359704"/>
            </a:xfrm>
            <a:prstGeom prst="rect">
              <a:avLst/>
            </a:prstGeom>
          </p:spPr>
          <p:txBody>
            <a:bodyPr lIns="0" tIns="0" rIns="0" bIns="0" rtlCol="0" anchor="t">
              <a:spAutoFit/>
            </a:bodyPr>
            <a:lstStyle/>
            <a:p>
              <a:pPr>
                <a:lnSpc>
                  <a:spcPts val="8024"/>
                </a:lnSpc>
              </a:pPr>
              <a:r>
                <a:rPr lang="en-US" sz="6800">
                  <a:solidFill>
                    <a:srgbClr val="000000"/>
                  </a:solidFill>
                  <a:latin typeface="HK Grotesk Medium"/>
                </a:rPr>
                <a:t>HBA’nın İşleyişi</a:t>
              </a:r>
            </a:p>
          </p:txBody>
        </p:sp>
        <p:sp>
          <p:nvSpPr>
            <p:cNvPr id="7" name="TextBox 7"/>
            <p:cNvSpPr txBox="1"/>
            <p:nvPr/>
          </p:nvSpPr>
          <p:spPr>
            <a:xfrm>
              <a:off x="0" y="2017343"/>
              <a:ext cx="10820400" cy="4929505"/>
            </a:xfrm>
            <a:prstGeom prst="rect">
              <a:avLst/>
            </a:prstGeom>
          </p:spPr>
          <p:txBody>
            <a:bodyPr lIns="0" tIns="0" rIns="0" bIns="0" rtlCol="0" anchor="t">
              <a:spAutoFit/>
            </a:bodyPr>
            <a:lstStyle/>
            <a:p>
              <a:pPr marL="453390" lvl="1" indent="-226695" algn="just">
                <a:lnSpc>
                  <a:spcPts val="2940"/>
                </a:lnSpc>
                <a:buFont typeface="Arial"/>
                <a:buChar char="•"/>
              </a:pPr>
              <a:r>
                <a:rPr lang="en-US" sz="2100" spc="-21">
                  <a:solidFill>
                    <a:srgbClr val="000000"/>
                  </a:solidFill>
                  <a:latin typeface="HK Grotesk"/>
                </a:rPr>
                <a:t>HBA’da genel olarak iki aşamanın bulunduğu söylenebilmektedir. Kazma aşaması ve bal aşaması. </a:t>
              </a:r>
            </a:p>
            <a:p>
              <a:pPr marL="453390" lvl="1" indent="-226695" algn="just">
                <a:lnSpc>
                  <a:spcPts val="2940"/>
                </a:lnSpc>
                <a:buFont typeface="Arial"/>
                <a:buChar char="•"/>
              </a:pPr>
              <a:r>
                <a:rPr lang="en-US" sz="2100" spc="-21">
                  <a:solidFill>
                    <a:srgbClr val="000000"/>
                  </a:solidFill>
                  <a:latin typeface="HK Grotesk"/>
                </a:rPr>
                <a:t>Kazma aşaması bal porsuğunun koku yardımıyla çevrede avlanması anlamına gelmektedir.</a:t>
              </a:r>
            </a:p>
            <a:p>
              <a:pPr marL="453390" lvl="1" indent="-226695" algn="just">
                <a:lnSpc>
                  <a:spcPts val="2940"/>
                </a:lnSpc>
                <a:buFont typeface="Arial"/>
                <a:buChar char="•"/>
              </a:pPr>
              <a:r>
                <a:rPr lang="en-US" sz="2100" spc="-21">
                  <a:solidFill>
                    <a:srgbClr val="000000"/>
                  </a:solidFill>
                  <a:latin typeface="HK Grotesk"/>
                </a:rPr>
                <a:t>Bal aşaması ise bal porsuğunun bala ulaşmak için Bal Rehberi Kuş (Honey-Guide Bird) un yardımına başvurmasını ifade etmektedir.</a:t>
              </a:r>
            </a:p>
            <a:p>
              <a:pPr marL="453390" lvl="1" indent="-226695" algn="just">
                <a:lnSpc>
                  <a:spcPts val="2940"/>
                </a:lnSpc>
                <a:buFont typeface="Arial"/>
                <a:buChar char="•"/>
              </a:pPr>
              <a:r>
                <a:rPr lang="en-US" sz="2100" spc="-21">
                  <a:solidFill>
                    <a:srgbClr val="000000"/>
                  </a:solidFill>
                  <a:latin typeface="HK Grotesk"/>
                </a:rPr>
                <a:t>Bal porsukları balın yerini belirlemede iyi olmadıkları için bu kuşun rehberliğine güvenmektedirler. Bal ele geçirilince bal kovanını parçalayan porsuk sayesinde kuş da yiyeceğe ulaşmakta iki taraf da kazanmaktadırlar. </a:t>
              </a:r>
            </a:p>
          </p:txBody>
        </p:sp>
      </p:gr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8188922" cy="10287000"/>
          </a:xfrm>
          <a:custGeom>
            <a:avLst/>
            <a:gdLst/>
            <a:ahLst/>
            <a:cxnLst/>
            <a:rect l="l" t="t" r="r" b="b"/>
            <a:pathLst>
              <a:path w="8188922" h="10287000">
                <a:moveTo>
                  <a:pt x="8188922" y="10287000"/>
                </a:moveTo>
                <a:lnTo>
                  <a:pt x="0" y="10287000"/>
                </a:lnTo>
                <a:lnTo>
                  <a:pt x="0" y="0"/>
                </a:lnTo>
                <a:lnTo>
                  <a:pt x="8188922" y="0"/>
                </a:lnTo>
                <a:lnTo>
                  <a:pt x="8188922" y="10287000"/>
                </a:lnTo>
                <a:close/>
              </a:path>
            </a:pathLst>
          </a:custGeom>
          <a:blipFill>
            <a:blip r:embed="rId2"/>
            <a:stretch>
              <a:fillRect t="-3069" b="-3069"/>
            </a:stretch>
          </a:blipFill>
        </p:spPr>
        <p:txBody>
          <a:bodyPr/>
          <a:lstStyle/>
          <a:p>
            <a:endParaRPr lang="en-US"/>
          </a:p>
        </p:txBody>
      </p:sp>
      <p:grpSp>
        <p:nvGrpSpPr>
          <p:cNvPr id="3" name="Group 3"/>
          <p:cNvGrpSpPr/>
          <p:nvPr/>
        </p:nvGrpSpPr>
        <p:grpSpPr>
          <a:xfrm>
            <a:off x="9144000" y="2294801"/>
            <a:ext cx="8934485" cy="5704543"/>
            <a:chOff x="0" y="9525"/>
            <a:chExt cx="11912647" cy="7606057"/>
          </a:xfrm>
        </p:grpSpPr>
        <p:sp>
          <p:nvSpPr>
            <p:cNvPr id="4" name="TextBox 4"/>
            <p:cNvSpPr txBox="1"/>
            <p:nvPr/>
          </p:nvSpPr>
          <p:spPr>
            <a:xfrm>
              <a:off x="0" y="2061237"/>
              <a:ext cx="10820400" cy="5554345"/>
            </a:xfrm>
            <a:prstGeom prst="rect">
              <a:avLst/>
            </a:prstGeom>
          </p:spPr>
          <p:txBody>
            <a:bodyPr lIns="0" tIns="0" rIns="0" bIns="0" rtlCol="0" anchor="t">
              <a:spAutoFit/>
            </a:bodyPr>
            <a:lstStyle/>
            <a:p>
              <a:pPr algn="just">
                <a:lnSpc>
                  <a:spcPts val="3359"/>
                </a:lnSpc>
              </a:pPr>
              <a:r>
                <a:rPr lang="en-US" sz="2399" spc="-23" dirty="0" err="1">
                  <a:solidFill>
                    <a:srgbClr val="000000"/>
                  </a:solidFill>
                  <a:latin typeface="HK Grotesk"/>
                </a:rPr>
                <a:t>Algoritmada</a:t>
              </a:r>
              <a:r>
                <a:rPr lang="en-US" sz="2399" spc="-23" dirty="0">
                  <a:solidFill>
                    <a:srgbClr val="000000"/>
                  </a:solidFill>
                  <a:latin typeface="HK Grotesk"/>
                </a:rPr>
                <a:t> </a:t>
              </a:r>
              <a:r>
                <a:rPr lang="en-US" sz="2399" spc="-23" dirty="0" err="1">
                  <a:solidFill>
                    <a:srgbClr val="000000"/>
                  </a:solidFill>
                  <a:latin typeface="HK Grotesk"/>
                </a:rPr>
                <a:t>önemli</a:t>
              </a:r>
              <a:r>
                <a:rPr lang="en-US" sz="2399" spc="-23" dirty="0">
                  <a:solidFill>
                    <a:srgbClr val="000000"/>
                  </a:solidFill>
                  <a:latin typeface="HK Grotesk"/>
                </a:rPr>
                <a:t> </a:t>
              </a:r>
              <a:r>
                <a:rPr lang="en-US" sz="2399" spc="-23" dirty="0" err="1">
                  <a:solidFill>
                    <a:srgbClr val="000000"/>
                  </a:solidFill>
                  <a:latin typeface="HK Grotesk"/>
                </a:rPr>
                <a:t>bir</a:t>
              </a:r>
              <a:r>
                <a:rPr lang="en-US" sz="2399" spc="-23" dirty="0">
                  <a:solidFill>
                    <a:srgbClr val="000000"/>
                  </a:solidFill>
                  <a:latin typeface="HK Grotesk"/>
                </a:rPr>
                <a:t> </a:t>
              </a:r>
              <a:r>
                <a:rPr lang="en-US" sz="2399" spc="-23" dirty="0" err="1">
                  <a:solidFill>
                    <a:srgbClr val="000000"/>
                  </a:solidFill>
                  <a:latin typeface="HK Grotesk"/>
                </a:rPr>
                <a:t>parametre</a:t>
              </a:r>
              <a:r>
                <a:rPr lang="en-US" sz="2399" spc="-23" dirty="0">
                  <a:solidFill>
                    <a:srgbClr val="000000"/>
                  </a:solidFill>
                  <a:latin typeface="HK Grotesk"/>
                </a:rPr>
                <a:t> </a:t>
              </a:r>
              <a:r>
                <a:rPr lang="en-US" sz="2399" spc="-23" dirty="0" err="1">
                  <a:solidFill>
                    <a:srgbClr val="000000"/>
                  </a:solidFill>
                  <a:latin typeface="HK Grotesk"/>
                </a:rPr>
                <a:t>azalan</a:t>
              </a:r>
              <a:r>
                <a:rPr lang="en-US" sz="2399" spc="-23" dirty="0">
                  <a:solidFill>
                    <a:srgbClr val="000000"/>
                  </a:solidFill>
                  <a:latin typeface="HK Grotesk"/>
                </a:rPr>
                <a:t> α </a:t>
              </a:r>
              <a:r>
                <a:rPr lang="en-US" sz="2399" spc="-23" dirty="0" err="1">
                  <a:solidFill>
                    <a:srgbClr val="000000"/>
                  </a:solidFill>
                  <a:latin typeface="HK Grotesk"/>
                </a:rPr>
                <a:t>faktörüdür</a:t>
              </a:r>
              <a:r>
                <a:rPr lang="en-US" sz="2399" spc="-23" dirty="0">
                  <a:solidFill>
                    <a:srgbClr val="000000"/>
                  </a:solidFill>
                  <a:latin typeface="HK Grotesk"/>
                </a:rPr>
                <a:t>. </a:t>
              </a:r>
            </a:p>
            <a:p>
              <a:pPr algn="just">
                <a:lnSpc>
                  <a:spcPts val="3359"/>
                </a:lnSpc>
              </a:pPr>
              <a:endParaRPr lang="en-US" sz="2399" spc="-23" dirty="0">
                <a:solidFill>
                  <a:srgbClr val="000000"/>
                </a:solidFill>
                <a:latin typeface="HK Grotesk"/>
              </a:endParaRPr>
            </a:p>
            <a:p>
              <a:pPr algn="just">
                <a:lnSpc>
                  <a:spcPts val="3359"/>
                </a:lnSpc>
                <a:spcBef>
                  <a:spcPct val="0"/>
                </a:spcBef>
              </a:pPr>
              <a:r>
                <a:rPr lang="en-US" sz="2400" spc="-24" dirty="0">
                  <a:solidFill>
                    <a:srgbClr val="000000"/>
                  </a:solidFill>
                  <a:latin typeface="HK Grotesk"/>
                </a:rPr>
                <a:t>  </a:t>
              </a:r>
              <a:r>
                <a:rPr lang="en-US" sz="2400" spc="-24" dirty="0" err="1">
                  <a:solidFill>
                    <a:srgbClr val="000000"/>
                  </a:solidFill>
                  <a:latin typeface="HK Grotesk"/>
                </a:rPr>
                <a:t>Azalan</a:t>
              </a:r>
              <a:r>
                <a:rPr lang="en-US" sz="2400" spc="-24" dirty="0">
                  <a:solidFill>
                    <a:srgbClr val="000000"/>
                  </a:solidFill>
                  <a:latin typeface="HK Grotesk"/>
                </a:rPr>
                <a:t> α </a:t>
              </a:r>
              <a:r>
                <a:rPr lang="en-US" sz="2400" spc="-24" dirty="0" err="1">
                  <a:solidFill>
                    <a:srgbClr val="000000"/>
                  </a:solidFill>
                  <a:latin typeface="HK Grotesk"/>
                </a:rPr>
                <a:t>faktörüne</a:t>
              </a:r>
              <a:r>
                <a:rPr lang="en-US" sz="2400" spc="-24" dirty="0">
                  <a:solidFill>
                    <a:srgbClr val="000000"/>
                  </a:solidFill>
                  <a:latin typeface="HK Grotesk"/>
                </a:rPr>
                <a:t> </a:t>
              </a:r>
              <a:r>
                <a:rPr lang="en-US" sz="2400" spc="-24" dirty="0" err="1">
                  <a:solidFill>
                    <a:srgbClr val="000000"/>
                  </a:solidFill>
                  <a:latin typeface="HK Grotesk"/>
                </a:rPr>
                <a:t>göre</a:t>
              </a:r>
              <a:r>
                <a:rPr lang="en-US" sz="2400" spc="-24" dirty="0">
                  <a:solidFill>
                    <a:srgbClr val="000000"/>
                  </a:solidFill>
                  <a:latin typeface="HK Grotesk"/>
                </a:rPr>
                <a:t> </a:t>
              </a:r>
              <a:r>
                <a:rPr lang="en-US" sz="2400" spc="-24" dirty="0" err="1">
                  <a:solidFill>
                    <a:srgbClr val="000000"/>
                  </a:solidFill>
                  <a:latin typeface="HK Grotesk"/>
                </a:rPr>
                <a:t>algoritmanın</a:t>
              </a:r>
              <a:r>
                <a:rPr lang="en-US" sz="2400" spc="-24" dirty="0">
                  <a:solidFill>
                    <a:srgbClr val="000000"/>
                  </a:solidFill>
                  <a:latin typeface="HK Grotesk"/>
                </a:rPr>
                <a:t> </a:t>
              </a:r>
              <a:r>
                <a:rPr lang="en-US" sz="2400" spc="-24" dirty="0" err="1">
                  <a:solidFill>
                    <a:srgbClr val="000000"/>
                  </a:solidFill>
                  <a:latin typeface="HK Grotesk"/>
                </a:rPr>
                <a:t>rasgele</a:t>
              </a:r>
              <a:r>
                <a:rPr lang="en-US" sz="2400" spc="-24" dirty="0">
                  <a:solidFill>
                    <a:srgbClr val="000000"/>
                  </a:solidFill>
                  <a:latin typeface="HK Grotesk"/>
                </a:rPr>
                <a:t> </a:t>
              </a:r>
              <a:r>
                <a:rPr lang="en-US" sz="2400" spc="-24" dirty="0" err="1">
                  <a:solidFill>
                    <a:srgbClr val="000000"/>
                  </a:solidFill>
                  <a:latin typeface="HK Grotesk"/>
                </a:rPr>
                <a:t>çalışma</a:t>
              </a:r>
              <a:r>
                <a:rPr lang="en-US" sz="2400" spc="-24" dirty="0">
                  <a:solidFill>
                    <a:srgbClr val="000000"/>
                  </a:solidFill>
                  <a:latin typeface="HK Grotesk"/>
                </a:rPr>
                <a:t> </a:t>
              </a:r>
              <a:r>
                <a:rPr lang="en-US" sz="2400" spc="-24" dirty="0" err="1">
                  <a:solidFill>
                    <a:srgbClr val="000000"/>
                  </a:solidFill>
                  <a:latin typeface="HK Grotesk"/>
                </a:rPr>
                <a:t>durumu</a:t>
              </a:r>
              <a:r>
                <a:rPr lang="en-US" sz="2400" spc="-24" dirty="0">
                  <a:solidFill>
                    <a:srgbClr val="000000"/>
                  </a:solidFill>
                  <a:latin typeface="HK Grotesk"/>
                </a:rPr>
                <a:t> son </a:t>
              </a:r>
              <a:r>
                <a:rPr lang="en-US" sz="2400" spc="-24" dirty="0" err="1">
                  <a:solidFill>
                    <a:srgbClr val="000000"/>
                  </a:solidFill>
                  <a:latin typeface="HK Grotesk"/>
                </a:rPr>
                <a:t>iterasyona</a:t>
              </a:r>
              <a:r>
                <a:rPr lang="en-US" sz="2400" spc="-24" dirty="0">
                  <a:solidFill>
                    <a:srgbClr val="000000"/>
                  </a:solidFill>
                  <a:latin typeface="HK Grotesk"/>
                </a:rPr>
                <a:t> </a:t>
              </a:r>
              <a:r>
                <a:rPr lang="en-US" sz="2400" spc="-24" dirty="0" err="1">
                  <a:solidFill>
                    <a:srgbClr val="000000"/>
                  </a:solidFill>
                  <a:latin typeface="HK Grotesk"/>
                </a:rPr>
                <a:t>doğru</a:t>
              </a:r>
              <a:r>
                <a:rPr lang="en-US" sz="2400" spc="-24" dirty="0">
                  <a:solidFill>
                    <a:srgbClr val="000000"/>
                  </a:solidFill>
                  <a:latin typeface="HK Grotesk"/>
                </a:rPr>
                <a:t> </a:t>
              </a:r>
              <a:r>
                <a:rPr lang="en-US" sz="2400" spc="-24" dirty="0" err="1">
                  <a:solidFill>
                    <a:srgbClr val="000000"/>
                  </a:solidFill>
                  <a:latin typeface="HK Grotesk"/>
                </a:rPr>
                <a:t>azalmaktadır</a:t>
              </a:r>
              <a:r>
                <a:rPr lang="en-US" sz="2400" spc="-24" dirty="0">
                  <a:solidFill>
                    <a:srgbClr val="000000"/>
                  </a:solidFill>
                  <a:latin typeface="HK Grotesk"/>
                </a:rPr>
                <a:t>. </a:t>
              </a:r>
              <a:r>
                <a:rPr lang="en-US" sz="2400" spc="-24" dirty="0" err="1">
                  <a:solidFill>
                    <a:srgbClr val="000000"/>
                  </a:solidFill>
                  <a:latin typeface="HK Grotesk"/>
                </a:rPr>
                <a:t>Rasgele</a:t>
              </a:r>
              <a:r>
                <a:rPr lang="en-US" sz="2400" spc="-24" dirty="0">
                  <a:solidFill>
                    <a:srgbClr val="000000"/>
                  </a:solidFill>
                  <a:latin typeface="HK Grotesk"/>
                </a:rPr>
                <a:t> </a:t>
              </a:r>
              <a:r>
                <a:rPr lang="en-US" sz="2400" spc="-24" dirty="0" err="1">
                  <a:solidFill>
                    <a:srgbClr val="000000"/>
                  </a:solidFill>
                  <a:latin typeface="HK Grotesk"/>
                </a:rPr>
                <a:t>çalışma</a:t>
              </a:r>
              <a:r>
                <a:rPr lang="en-US" sz="2400" spc="-24" dirty="0">
                  <a:solidFill>
                    <a:srgbClr val="000000"/>
                  </a:solidFill>
                  <a:latin typeface="HK Grotesk"/>
                </a:rPr>
                <a:t> </a:t>
              </a:r>
              <a:r>
                <a:rPr lang="en-US" sz="2400" spc="-24" dirty="0" err="1">
                  <a:solidFill>
                    <a:srgbClr val="000000"/>
                  </a:solidFill>
                  <a:latin typeface="HK Grotesk"/>
                </a:rPr>
                <a:t>durumu</a:t>
              </a:r>
              <a:r>
                <a:rPr lang="en-US" sz="2400" spc="-24" dirty="0">
                  <a:solidFill>
                    <a:srgbClr val="000000"/>
                  </a:solidFill>
                  <a:latin typeface="HK Grotesk"/>
                </a:rPr>
                <a:t> </a:t>
              </a:r>
              <a:r>
                <a:rPr lang="en-US" sz="2400" spc="-24" dirty="0" err="1">
                  <a:solidFill>
                    <a:srgbClr val="000000"/>
                  </a:solidFill>
                  <a:latin typeface="HK Grotesk"/>
                </a:rPr>
                <a:t>algoritmanın</a:t>
              </a:r>
              <a:r>
                <a:rPr lang="en-US" sz="2400" spc="-24" dirty="0">
                  <a:solidFill>
                    <a:srgbClr val="000000"/>
                  </a:solidFill>
                  <a:latin typeface="HK Grotesk"/>
                </a:rPr>
                <a:t> ilk </a:t>
              </a:r>
              <a:r>
                <a:rPr lang="en-US" sz="2400" spc="-24" dirty="0" err="1">
                  <a:solidFill>
                    <a:srgbClr val="000000"/>
                  </a:solidFill>
                  <a:latin typeface="HK Grotesk"/>
                </a:rPr>
                <a:t>iterasyonlarda</a:t>
              </a:r>
              <a:r>
                <a:rPr lang="en-US" sz="2400" spc="-24" dirty="0">
                  <a:solidFill>
                    <a:srgbClr val="000000"/>
                  </a:solidFill>
                  <a:latin typeface="HK Grotesk"/>
                </a:rPr>
                <a:t> </a:t>
              </a:r>
              <a:r>
                <a:rPr lang="en-US" sz="2400" spc="-24" dirty="0" err="1">
                  <a:solidFill>
                    <a:srgbClr val="000000"/>
                  </a:solidFill>
                  <a:latin typeface="HK Grotesk"/>
                </a:rPr>
                <a:t>arama</a:t>
              </a:r>
              <a:r>
                <a:rPr lang="en-US" sz="2400" spc="-24" dirty="0">
                  <a:solidFill>
                    <a:srgbClr val="000000"/>
                  </a:solidFill>
                  <a:latin typeface="HK Grotesk"/>
                </a:rPr>
                <a:t> </a:t>
              </a:r>
              <a:r>
                <a:rPr lang="en-US" sz="2400" spc="-24" dirty="0" err="1">
                  <a:solidFill>
                    <a:srgbClr val="000000"/>
                  </a:solidFill>
                  <a:latin typeface="HK Grotesk"/>
                </a:rPr>
                <a:t>uzayının</a:t>
              </a:r>
              <a:r>
                <a:rPr lang="en-US" sz="2400" spc="-24" dirty="0">
                  <a:solidFill>
                    <a:srgbClr val="000000"/>
                  </a:solidFill>
                  <a:latin typeface="HK Grotesk"/>
                </a:rPr>
                <a:t> </a:t>
              </a:r>
              <a:r>
                <a:rPr lang="en-US" sz="2400" spc="-24" dirty="0" err="1">
                  <a:solidFill>
                    <a:srgbClr val="000000"/>
                  </a:solidFill>
                  <a:latin typeface="HK Grotesk"/>
                </a:rPr>
                <a:t>keşfine</a:t>
              </a:r>
              <a:r>
                <a:rPr lang="en-US" sz="2400" spc="-24" dirty="0">
                  <a:solidFill>
                    <a:srgbClr val="000000"/>
                  </a:solidFill>
                  <a:latin typeface="HK Grotesk"/>
                </a:rPr>
                <a:t> </a:t>
              </a:r>
              <a:r>
                <a:rPr lang="en-US" sz="2400" spc="-24" dirty="0" err="1">
                  <a:solidFill>
                    <a:srgbClr val="000000"/>
                  </a:solidFill>
                  <a:latin typeface="HK Grotesk"/>
                </a:rPr>
                <a:t>yardımcı</a:t>
              </a:r>
              <a:r>
                <a:rPr lang="en-US" sz="2400" spc="-24" dirty="0">
                  <a:solidFill>
                    <a:srgbClr val="000000"/>
                  </a:solidFill>
                  <a:latin typeface="HK Grotesk"/>
                </a:rPr>
                <a:t> </a:t>
              </a:r>
              <a:r>
                <a:rPr lang="en-US" sz="2400" spc="-24" dirty="0" err="1">
                  <a:solidFill>
                    <a:srgbClr val="000000"/>
                  </a:solidFill>
                  <a:latin typeface="HK Grotesk"/>
                </a:rPr>
                <a:t>olurken</a:t>
              </a:r>
              <a:r>
                <a:rPr lang="en-US" sz="2400" spc="-24" dirty="0">
                  <a:solidFill>
                    <a:srgbClr val="000000"/>
                  </a:solidFill>
                  <a:latin typeface="HK Grotesk"/>
                </a:rPr>
                <a:t>, son </a:t>
              </a:r>
              <a:r>
                <a:rPr lang="en-US" sz="2400" spc="-24" dirty="0" err="1">
                  <a:solidFill>
                    <a:srgbClr val="000000"/>
                  </a:solidFill>
                  <a:latin typeface="HK Grotesk"/>
                </a:rPr>
                <a:t>iterasyonlara</a:t>
              </a:r>
              <a:r>
                <a:rPr lang="en-US" sz="2400" spc="-24" dirty="0">
                  <a:solidFill>
                    <a:srgbClr val="000000"/>
                  </a:solidFill>
                  <a:latin typeface="HK Grotesk"/>
                </a:rPr>
                <a:t> </a:t>
              </a:r>
              <a:r>
                <a:rPr lang="en-US" sz="2400" spc="-24" dirty="0" err="1">
                  <a:solidFill>
                    <a:srgbClr val="000000"/>
                  </a:solidFill>
                  <a:latin typeface="HK Grotesk"/>
                </a:rPr>
                <a:t>doğru</a:t>
              </a:r>
              <a:r>
                <a:rPr lang="en-US" sz="2400" spc="-24" dirty="0">
                  <a:solidFill>
                    <a:srgbClr val="000000"/>
                  </a:solidFill>
                  <a:latin typeface="HK Grotesk"/>
                </a:rPr>
                <a:t> </a:t>
              </a:r>
              <a:r>
                <a:rPr lang="en-US" sz="2400" spc="-24" dirty="0" err="1">
                  <a:solidFill>
                    <a:srgbClr val="000000"/>
                  </a:solidFill>
                  <a:latin typeface="HK Grotesk"/>
                </a:rPr>
                <a:t>yakınsamayı</a:t>
              </a:r>
              <a:r>
                <a:rPr lang="en-US" sz="2400" spc="-24" dirty="0">
                  <a:solidFill>
                    <a:srgbClr val="000000"/>
                  </a:solidFill>
                  <a:latin typeface="HK Grotesk"/>
                </a:rPr>
                <a:t> </a:t>
              </a:r>
              <a:r>
                <a:rPr lang="en-US" sz="2400" spc="-24" dirty="0" err="1">
                  <a:solidFill>
                    <a:srgbClr val="000000"/>
                  </a:solidFill>
                  <a:latin typeface="HK Grotesk"/>
                </a:rPr>
                <a:t>geciktirebilmekte</a:t>
              </a:r>
              <a:r>
                <a:rPr lang="en-US" sz="2400" spc="-24" dirty="0">
                  <a:solidFill>
                    <a:srgbClr val="000000"/>
                  </a:solidFill>
                  <a:latin typeface="HK Grotesk"/>
                </a:rPr>
                <a:t> </a:t>
              </a:r>
              <a:r>
                <a:rPr lang="en-US" sz="2400" spc="-24" dirty="0" err="1">
                  <a:solidFill>
                    <a:srgbClr val="000000"/>
                  </a:solidFill>
                  <a:latin typeface="HK Grotesk"/>
                </a:rPr>
                <a:t>ve</a:t>
              </a:r>
              <a:r>
                <a:rPr lang="en-US" sz="2400" spc="-24" dirty="0">
                  <a:solidFill>
                    <a:srgbClr val="000000"/>
                  </a:solidFill>
                  <a:latin typeface="HK Grotesk"/>
                </a:rPr>
                <a:t> </a:t>
              </a:r>
              <a:r>
                <a:rPr lang="en-US" sz="2400" spc="-24" dirty="0" err="1">
                  <a:solidFill>
                    <a:srgbClr val="000000"/>
                  </a:solidFill>
                  <a:latin typeface="HK Grotesk"/>
                </a:rPr>
                <a:t>çalışma</a:t>
              </a:r>
              <a:r>
                <a:rPr lang="en-US" sz="2400" spc="-24" dirty="0">
                  <a:solidFill>
                    <a:srgbClr val="000000"/>
                  </a:solidFill>
                  <a:latin typeface="HK Grotesk"/>
                </a:rPr>
                <a:t> </a:t>
              </a:r>
              <a:r>
                <a:rPr lang="en-US" sz="2400" spc="-24" dirty="0" err="1">
                  <a:solidFill>
                    <a:srgbClr val="000000"/>
                  </a:solidFill>
                  <a:latin typeface="HK Grotesk"/>
                </a:rPr>
                <a:t>zamanının</a:t>
              </a:r>
              <a:r>
                <a:rPr lang="en-US" sz="2400" spc="-24" dirty="0">
                  <a:solidFill>
                    <a:srgbClr val="000000"/>
                  </a:solidFill>
                  <a:latin typeface="HK Grotesk"/>
                </a:rPr>
                <a:t> </a:t>
              </a:r>
              <a:r>
                <a:rPr lang="en-US" sz="2400" spc="-24" dirty="0" err="1">
                  <a:solidFill>
                    <a:srgbClr val="000000"/>
                  </a:solidFill>
                  <a:latin typeface="HK Grotesk"/>
                </a:rPr>
                <a:t>verimine</a:t>
              </a:r>
              <a:r>
                <a:rPr lang="en-US" sz="2400" spc="-24" dirty="0">
                  <a:solidFill>
                    <a:srgbClr val="000000"/>
                  </a:solidFill>
                  <a:latin typeface="HK Grotesk"/>
                </a:rPr>
                <a:t> </a:t>
              </a:r>
              <a:r>
                <a:rPr lang="en-US" sz="2400" spc="-24" dirty="0" err="1">
                  <a:solidFill>
                    <a:srgbClr val="000000"/>
                  </a:solidFill>
                  <a:latin typeface="HK Grotesk"/>
                </a:rPr>
                <a:t>engel</a:t>
              </a:r>
              <a:r>
                <a:rPr lang="en-US" sz="2400" spc="-24" dirty="0">
                  <a:solidFill>
                    <a:srgbClr val="000000"/>
                  </a:solidFill>
                  <a:latin typeface="HK Grotesk"/>
                </a:rPr>
                <a:t> </a:t>
              </a:r>
              <a:r>
                <a:rPr lang="en-US" sz="2400" spc="-24" dirty="0" err="1">
                  <a:solidFill>
                    <a:srgbClr val="000000"/>
                  </a:solidFill>
                  <a:latin typeface="HK Grotesk"/>
                </a:rPr>
                <a:t>olabilmektedir</a:t>
              </a:r>
              <a:r>
                <a:rPr lang="en-US" sz="2400" spc="-24" dirty="0">
                  <a:solidFill>
                    <a:srgbClr val="000000"/>
                  </a:solidFill>
                  <a:latin typeface="HK Grotesk"/>
                </a:rPr>
                <a:t>. </a:t>
              </a:r>
              <a:r>
                <a:rPr lang="en-US" sz="2400" spc="-24" dirty="0" err="1">
                  <a:solidFill>
                    <a:srgbClr val="000000"/>
                  </a:solidFill>
                  <a:latin typeface="HK Grotesk"/>
                </a:rPr>
                <a:t>Dolayısıyla</a:t>
              </a:r>
              <a:r>
                <a:rPr lang="en-US" sz="2400" spc="-24" dirty="0">
                  <a:solidFill>
                    <a:srgbClr val="000000"/>
                  </a:solidFill>
                  <a:latin typeface="HK Grotesk"/>
                </a:rPr>
                <a:t>, </a:t>
              </a:r>
              <a:r>
                <a:rPr lang="en-US" sz="2400" spc="-24" dirty="0" err="1">
                  <a:solidFill>
                    <a:srgbClr val="000000"/>
                  </a:solidFill>
                  <a:latin typeface="HK Grotesk"/>
                </a:rPr>
                <a:t>azalan</a:t>
              </a:r>
              <a:r>
                <a:rPr lang="en-US" sz="2400" spc="-24" dirty="0">
                  <a:solidFill>
                    <a:srgbClr val="000000"/>
                  </a:solidFill>
                  <a:latin typeface="HK Grotesk"/>
                </a:rPr>
                <a:t> α </a:t>
              </a:r>
              <a:r>
                <a:rPr lang="en-US" sz="2400" spc="-24" dirty="0" err="1">
                  <a:solidFill>
                    <a:srgbClr val="000000"/>
                  </a:solidFill>
                  <a:latin typeface="HK Grotesk"/>
                </a:rPr>
                <a:t>faktörü</a:t>
              </a:r>
              <a:r>
                <a:rPr lang="en-US" sz="2400" spc="-24" dirty="0">
                  <a:solidFill>
                    <a:srgbClr val="000000"/>
                  </a:solidFill>
                  <a:latin typeface="HK Grotesk"/>
                </a:rPr>
                <a:t> </a:t>
              </a:r>
              <a:r>
                <a:rPr lang="en-US" sz="2400" spc="-24" dirty="0" err="1">
                  <a:solidFill>
                    <a:srgbClr val="000000"/>
                  </a:solidFill>
                  <a:latin typeface="HK Grotesk"/>
                </a:rPr>
                <a:t>ile</a:t>
              </a:r>
              <a:r>
                <a:rPr lang="en-US" sz="2400" spc="-24" dirty="0">
                  <a:solidFill>
                    <a:srgbClr val="000000"/>
                  </a:solidFill>
                  <a:latin typeface="HK Grotesk"/>
                </a:rPr>
                <a:t> hem </a:t>
              </a:r>
              <a:r>
                <a:rPr lang="en-US" sz="2400" spc="-24" dirty="0" err="1">
                  <a:solidFill>
                    <a:srgbClr val="000000"/>
                  </a:solidFill>
                  <a:latin typeface="HK Grotesk"/>
                </a:rPr>
                <a:t>keşifsel</a:t>
              </a:r>
              <a:r>
                <a:rPr lang="en-US" sz="2400" spc="-24" dirty="0">
                  <a:solidFill>
                    <a:srgbClr val="000000"/>
                  </a:solidFill>
                  <a:latin typeface="HK Grotesk"/>
                </a:rPr>
                <a:t> </a:t>
              </a:r>
              <a:r>
                <a:rPr lang="en-US" sz="2400" spc="-24" dirty="0" err="1">
                  <a:solidFill>
                    <a:srgbClr val="000000"/>
                  </a:solidFill>
                  <a:latin typeface="HK Grotesk"/>
                </a:rPr>
                <a:t>etkililik</a:t>
              </a:r>
              <a:r>
                <a:rPr lang="en-US" sz="2400" spc="-24" dirty="0">
                  <a:solidFill>
                    <a:srgbClr val="000000"/>
                  </a:solidFill>
                  <a:latin typeface="HK Grotesk"/>
                </a:rPr>
                <a:t> hem de </a:t>
              </a:r>
              <a:r>
                <a:rPr lang="en-US" sz="2400" spc="-24" dirty="0" err="1">
                  <a:solidFill>
                    <a:srgbClr val="000000"/>
                  </a:solidFill>
                  <a:latin typeface="HK Grotesk"/>
                </a:rPr>
                <a:t>yakınsama</a:t>
              </a:r>
              <a:r>
                <a:rPr lang="en-US" sz="2400" spc="-24" dirty="0">
                  <a:solidFill>
                    <a:srgbClr val="000000"/>
                  </a:solidFill>
                  <a:latin typeface="HK Grotesk"/>
                </a:rPr>
                <a:t> </a:t>
              </a:r>
              <a:r>
                <a:rPr lang="en-US" sz="2400" spc="-24" dirty="0" err="1">
                  <a:solidFill>
                    <a:srgbClr val="000000"/>
                  </a:solidFill>
                  <a:latin typeface="HK Grotesk"/>
                </a:rPr>
                <a:t>hızındaki</a:t>
              </a:r>
              <a:r>
                <a:rPr lang="en-US" sz="2400" spc="-24" dirty="0">
                  <a:solidFill>
                    <a:srgbClr val="000000"/>
                  </a:solidFill>
                  <a:latin typeface="HK Grotesk"/>
                </a:rPr>
                <a:t> </a:t>
              </a:r>
              <a:r>
                <a:rPr lang="en-US" sz="2400" spc="-24" dirty="0" err="1">
                  <a:solidFill>
                    <a:srgbClr val="000000"/>
                  </a:solidFill>
                  <a:latin typeface="HK Grotesk"/>
                </a:rPr>
                <a:t>etkililik</a:t>
              </a:r>
              <a:r>
                <a:rPr lang="en-US" sz="2400" spc="-24" dirty="0">
                  <a:solidFill>
                    <a:srgbClr val="000000"/>
                  </a:solidFill>
                  <a:latin typeface="HK Grotesk"/>
                </a:rPr>
                <a:t> </a:t>
              </a:r>
              <a:r>
                <a:rPr lang="en-US" sz="2400" spc="-24" dirty="0" err="1">
                  <a:solidFill>
                    <a:srgbClr val="000000"/>
                  </a:solidFill>
                  <a:latin typeface="HK Grotesk"/>
                </a:rPr>
                <a:t>birlikte</a:t>
              </a:r>
              <a:r>
                <a:rPr lang="en-US" sz="2400" spc="-24" dirty="0">
                  <a:solidFill>
                    <a:srgbClr val="000000"/>
                  </a:solidFill>
                  <a:latin typeface="HK Grotesk"/>
                </a:rPr>
                <a:t> </a:t>
              </a:r>
              <a:r>
                <a:rPr lang="en-US" sz="2400" spc="-24" dirty="0" err="1">
                  <a:solidFill>
                    <a:srgbClr val="000000"/>
                  </a:solidFill>
                  <a:latin typeface="HK Grotesk"/>
                </a:rPr>
                <a:t>sağlanmaktadır</a:t>
              </a:r>
              <a:r>
                <a:rPr lang="en-US" sz="2400" spc="-24" dirty="0">
                  <a:solidFill>
                    <a:srgbClr val="000000"/>
                  </a:solidFill>
                  <a:latin typeface="HK Grotesk"/>
                </a:rPr>
                <a:t>.</a:t>
              </a:r>
            </a:p>
          </p:txBody>
        </p:sp>
        <p:sp>
          <p:nvSpPr>
            <p:cNvPr id="5" name="TextBox 5"/>
            <p:cNvSpPr txBox="1"/>
            <p:nvPr/>
          </p:nvSpPr>
          <p:spPr>
            <a:xfrm>
              <a:off x="0" y="9525"/>
              <a:ext cx="11912647" cy="1395253"/>
            </a:xfrm>
            <a:prstGeom prst="rect">
              <a:avLst/>
            </a:prstGeom>
          </p:spPr>
          <p:txBody>
            <a:bodyPr lIns="0" tIns="0" rIns="0" bIns="0" rtlCol="0" anchor="t">
              <a:spAutoFit/>
            </a:bodyPr>
            <a:lstStyle/>
            <a:p>
              <a:pPr>
                <a:lnSpc>
                  <a:spcPts val="8024"/>
                </a:lnSpc>
              </a:pPr>
              <a:r>
                <a:rPr lang="en-US" sz="6800" dirty="0" err="1">
                  <a:solidFill>
                    <a:srgbClr val="000000"/>
                  </a:solidFill>
                  <a:latin typeface="HK Grotesk Medium"/>
                </a:rPr>
                <a:t>Azalan</a:t>
              </a:r>
              <a:r>
                <a:rPr lang="en-US" sz="6800" dirty="0">
                  <a:solidFill>
                    <a:srgbClr val="000000"/>
                  </a:solidFill>
                  <a:latin typeface="HK Grotesk Medium"/>
                </a:rPr>
                <a:t> </a:t>
              </a:r>
              <a:r>
                <a:rPr lang="en-US" sz="7200" spc="-23" dirty="0">
                  <a:solidFill>
                    <a:srgbClr val="000000"/>
                  </a:solidFill>
                  <a:latin typeface="HK Grotesk"/>
                </a:rPr>
                <a:t>α</a:t>
              </a:r>
              <a:r>
                <a:rPr lang="en-US" sz="6800" dirty="0">
                  <a:solidFill>
                    <a:srgbClr val="000000"/>
                  </a:solidFill>
                  <a:latin typeface="HK Grotesk Medium"/>
                </a:rPr>
                <a:t> </a:t>
              </a:r>
              <a:r>
                <a:rPr lang="en-US" sz="6800" dirty="0" err="1">
                  <a:solidFill>
                    <a:srgbClr val="000000"/>
                  </a:solidFill>
                  <a:latin typeface="HK Grotesk Medium"/>
                </a:rPr>
                <a:t>Faktörü</a:t>
              </a:r>
              <a:endParaRPr lang="en-US" sz="6800" dirty="0">
                <a:solidFill>
                  <a:srgbClr val="000000"/>
                </a:solidFill>
                <a:latin typeface="HK Grotesk Medium"/>
              </a:endParaRPr>
            </a:p>
          </p:txBody>
        </p:sp>
      </p:grpSp>
      <p:sp>
        <p:nvSpPr>
          <p:cNvPr id="6" name="Freeform 6"/>
          <p:cNvSpPr/>
          <p:nvPr/>
        </p:nvSpPr>
        <p:spPr>
          <a:xfrm rot="-4211090">
            <a:off x="12969976" y="9046269"/>
            <a:ext cx="1811240" cy="1716150"/>
          </a:xfrm>
          <a:custGeom>
            <a:avLst/>
            <a:gdLst/>
            <a:ahLst/>
            <a:cxnLst/>
            <a:rect l="l" t="t" r="r" b="b"/>
            <a:pathLst>
              <a:path w="1811240" h="1716150">
                <a:moveTo>
                  <a:pt x="0" y="0"/>
                </a:moveTo>
                <a:lnTo>
                  <a:pt x="1811239" y="0"/>
                </a:lnTo>
                <a:lnTo>
                  <a:pt x="1811239" y="1716149"/>
                </a:lnTo>
                <a:lnTo>
                  <a:pt x="0" y="1716149"/>
                </a:lnTo>
                <a:lnTo>
                  <a:pt x="0" y="0"/>
                </a:lnTo>
                <a:close/>
              </a:path>
            </a:pathLst>
          </a:custGeom>
          <a:blipFill>
            <a:blip r:embed="rId3"/>
            <a:stretch>
              <a:fillRect/>
            </a:stretch>
          </a:blipFill>
        </p:spPr>
        <p:txBody>
          <a:bodyPr/>
          <a:lstStyle/>
          <a:p>
            <a:endParaRPr lang="en-US"/>
          </a:p>
        </p:txBody>
      </p:sp>
      <p:sp>
        <p:nvSpPr>
          <p:cNvPr id="7" name="Freeform 7"/>
          <p:cNvSpPr/>
          <p:nvPr/>
        </p:nvSpPr>
        <p:spPr>
          <a:xfrm rot="-5557442">
            <a:off x="13065467" y="-2319910"/>
            <a:ext cx="4303461" cy="4982300"/>
          </a:xfrm>
          <a:custGeom>
            <a:avLst/>
            <a:gdLst/>
            <a:ahLst/>
            <a:cxnLst/>
            <a:rect l="l" t="t" r="r" b="b"/>
            <a:pathLst>
              <a:path w="4303461" h="4982300">
                <a:moveTo>
                  <a:pt x="0" y="0"/>
                </a:moveTo>
                <a:lnTo>
                  <a:pt x="4303461" y="0"/>
                </a:lnTo>
                <a:lnTo>
                  <a:pt x="4303461" y="4982299"/>
                </a:lnTo>
                <a:lnTo>
                  <a:pt x="0" y="4982299"/>
                </a:lnTo>
                <a:lnTo>
                  <a:pt x="0" y="0"/>
                </a:lnTo>
                <a:close/>
              </a:path>
            </a:pathLst>
          </a:custGeom>
          <a:blipFill>
            <a:blip r:embed="rId4"/>
            <a:stretch>
              <a:fillRect/>
            </a:stretch>
          </a:blipFill>
        </p:spPr>
        <p:txBody>
          <a:bodyPr/>
          <a:lstStyle/>
          <a:p>
            <a:endParaRPr lang="en-US"/>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en-US"/>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en-US"/>
          </a:p>
        </p:txBody>
      </p:sp>
      <p:sp>
        <p:nvSpPr>
          <p:cNvPr id="4" name="Freeform 4"/>
          <p:cNvSpPr/>
          <p:nvPr/>
        </p:nvSpPr>
        <p:spPr>
          <a:xfrm>
            <a:off x="3632557" y="2771735"/>
            <a:ext cx="9655492" cy="7047007"/>
          </a:xfrm>
          <a:custGeom>
            <a:avLst/>
            <a:gdLst/>
            <a:ahLst/>
            <a:cxnLst/>
            <a:rect l="l" t="t" r="r" b="b"/>
            <a:pathLst>
              <a:path w="9655492" h="7047007">
                <a:moveTo>
                  <a:pt x="0" y="0"/>
                </a:moveTo>
                <a:lnTo>
                  <a:pt x="9655492" y="0"/>
                </a:lnTo>
                <a:lnTo>
                  <a:pt x="9655492" y="7047007"/>
                </a:lnTo>
                <a:lnTo>
                  <a:pt x="0" y="7047007"/>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3632557" y="1626290"/>
            <a:ext cx="8934485" cy="1017397"/>
          </a:xfrm>
          <a:prstGeom prst="rect">
            <a:avLst/>
          </a:prstGeom>
        </p:spPr>
        <p:txBody>
          <a:bodyPr lIns="0" tIns="0" rIns="0" bIns="0" rtlCol="0" anchor="t">
            <a:spAutoFit/>
          </a:bodyPr>
          <a:lstStyle/>
          <a:p>
            <a:pPr>
              <a:lnSpc>
                <a:spcPts val="8024"/>
              </a:lnSpc>
            </a:pPr>
            <a:r>
              <a:rPr lang="en-US" sz="6800">
                <a:solidFill>
                  <a:srgbClr val="000000"/>
                </a:solidFill>
                <a:latin typeface="HK Grotesk Medium"/>
              </a:rPr>
              <a:t>HBA Sözde Kodu</a:t>
            </a:r>
          </a:p>
        </p:txBody>
      </p:sp>
      <p:sp>
        <p:nvSpPr>
          <p:cNvPr id="6" name="TextBox 6"/>
          <p:cNvSpPr txBox="1"/>
          <p:nvPr/>
        </p:nvSpPr>
        <p:spPr>
          <a:xfrm>
            <a:off x="12567042" y="7010992"/>
            <a:ext cx="4797931" cy="2807750"/>
          </a:xfrm>
          <a:prstGeom prst="rect">
            <a:avLst/>
          </a:prstGeom>
        </p:spPr>
        <p:txBody>
          <a:bodyPr lIns="0" tIns="0" rIns="0" bIns="0" rtlCol="0" anchor="t">
            <a:spAutoFit/>
          </a:bodyPr>
          <a:lstStyle/>
          <a:p>
            <a:pPr marL="379698" lvl="1" indent="-189849" algn="just">
              <a:lnSpc>
                <a:spcPts val="2462"/>
              </a:lnSpc>
              <a:buFont typeface="Arial"/>
              <a:buChar char="•"/>
            </a:pPr>
            <a:r>
              <a:rPr lang="en-US" sz="1758" spc="-17">
                <a:solidFill>
                  <a:srgbClr val="000000"/>
                </a:solidFill>
                <a:latin typeface="HK Grotesk Semi-Bold"/>
              </a:rPr>
              <a:t>tmax</a:t>
            </a:r>
            <a:r>
              <a:rPr lang="en-US" sz="1758" spc="-17">
                <a:solidFill>
                  <a:srgbClr val="000000"/>
                </a:solidFill>
                <a:latin typeface="HK Grotesk"/>
              </a:rPr>
              <a:t>: Algoritmanın çalışma süresini belirten bir parametre.</a:t>
            </a:r>
          </a:p>
          <a:p>
            <a:pPr marL="379698" lvl="1" indent="-189849" algn="just">
              <a:lnSpc>
                <a:spcPts val="2462"/>
              </a:lnSpc>
              <a:buFont typeface="Arial"/>
              <a:buChar char="•"/>
            </a:pPr>
            <a:r>
              <a:rPr lang="en-US" sz="1758" spc="-17">
                <a:solidFill>
                  <a:srgbClr val="000000"/>
                </a:solidFill>
                <a:latin typeface="HK Grotesk Semi-Bold"/>
              </a:rPr>
              <a:t>N</a:t>
            </a:r>
            <a:r>
              <a:rPr lang="en-US" sz="1758" spc="-17">
                <a:solidFill>
                  <a:srgbClr val="000000"/>
                </a:solidFill>
                <a:latin typeface="HK Grotesk"/>
              </a:rPr>
              <a:t>: Popülasyon büyüklüğünü belirten bir parametre.</a:t>
            </a:r>
          </a:p>
          <a:p>
            <a:pPr marL="379698" lvl="1" indent="-189849" algn="just">
              <a:lnSpc>
                <a:spcPts val="2462"/>
              </a:lnSpc>
              <a:buFont typeface="Arial"/>
              <a:buChar char="•"/>
            </a:pPr>
            <a:r>
              <a:rPr lang="en-US" sz="1758" spc="-17">
                <a:solidFill>
                  <a:srgbClr val="000000"/>
                </a:solidFill>
                <a:latin typeface="HK Grotesk Semi-Bold"/>
              </a:rPr>
              <a:t>ß</a:t>
            </a:r>
            <a:r>
              <a:rPr lang="en-US" sz="1758" spc="-17">
                <a:solidFill>
                  <a:srgbClr val="000000"/>
                </a:solidFill>
                <a:latin typeface="HK Grotesk"/>
              </a:rPr>
              <a:t>: HB'nin yiyeceği alabilme yeteneğini belirleyen bir parametre.</a:t>
            </a:r>
          </a:p>
          <a:p>
            <a:pPr marL="379698" lvl="1" indent="-189849" algn="just">
              <a:lnSpc>
                <a:spcPts val="2462"/>
              </a:lnSpc>
              <a:buFont typeface="Arial"/>
              <a:buChar char="•"/>
            </a:pPr>
            <a:r>
              <a:rPr lang="en-US" sz="1758" spc="-17">
                <a:solidFill>
                  <a:srgbClr val="000000"/>
                </a:solidFill>
                <a:latin typeface="HK Grotesk Semi-Bold"/>
              </a:rPr>
              <a:t>C</a:t>
            </a:r>
            <a:r>
              <a:rPr lang="en-US" sz="1758" spc="-17">
                <a:solidFill>
                  <a:srgbClr val="000000"/>
                </a:solidFill>
                <a:latin typeface="HK Grotesk"/>
              </a:rPr>
              <a:t>: Koku yoğunluğundaki azalmayı kontrol eden bir sabit.</a:t>
            </a:r>
          </a:p>
          <a:p>
            <a:pPr algn="just">
              <a:lnSpc>
                <a:spcPts val="3022"/>
              </a:lnSpc>
              <a:spcBef>
                <a:spcPct val="0"/>
              </a:spcBef>
            </a:pPr>
            <a:endParaRPr lang="en-US" sz="1758" spc="-17">
              <a:solidFill>
                <a:srgbClr val="000000"/>
              </a:solidFill>
              <a:latin typeface="HK Grotesk"/>
            </a:endParaRPr>
          </a:p>
        </p:txBody>
      </p:sp>
      <p:sp>
        <p:nvSpPr>
          <p:cNvPr id="7" name="Freeform 7"/>
          <p:cNvSpPr/>
          <p:nvPr/>
        </p:nvSpPr>
        <p:spPr>
          <a:xfrm rot="-8573651">
            <a:off x="16008886" y="-544222"/>
            <a:ext cx="3542907" cy="3356904"/>
          </a:xfrm>
          <a:custGeom>
            <a:avLst/>
            <a:gdLst/>
            <a:ahLst/>
            <a:cxnLst/>
            <a:rect l="l" t="t" r="r" b="b"/>
            <a:pathLst>
              <a:path w="3542907" h="3356904">
                <a:moveTo>
                  <a:pt x="0" y="0"/>
                </a:moveTo>
                <a:lnTo>
                  <a:pt x="3542907" y="0"/>
                </a:lnTo>
                <a:lnTo>
                  <a:pt x="3542907" y="3356904"/>
                </a:lnTo>
                <a:lnTo>
                  <a:pt x="0" y="3356904"/>
                </a:lnTo>
                <a:lnTo>
                  <a:pt x="0" y="0"/>
                </a:lnTo>
                <a:close/>
              </a:path>
            </a:pathLst>
          </a:custGeom>
          <a:blipFill>
            <a:blip r:embed="rId3"/>
            <a:stretch>
              <a:fillRect/>
            </a:stretch>
          </a:blipFill>
        </p:spPr>
        <p:txBody>
          <a:bodyPr/>
          <a:lstStyle/>
          <a:p>
            <a:endParaRPr lang="en-US"/>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94633">
            <a:off x="6867495" y="9346684"/>
            <a:ext cx="2604581" cy="2467841"/>
          </a:xfrm>
          <a:custGeom>
            <a:avLst/>
            <a:gdLst/>
            <a:ahLst/>
            <a:cxnLst/>
            <a:rect l="l" t="t" r="r" b="b"/>
            <a:pathLst>
              <a:path w="2604581" h="2467841">
                <a:moveTo>
                  <a:pt x="0" y="0"/>
                </a:moveTo>
                <a:lnTo>
                  <a:pt x="2604581" y="0"/>
                </a:lnTo>
                <a:lnTo>
                  <a:pt x="2604581" y="2467840"/>
                </a:lnTo>
                <a:lnTo>
                  <a:pt x="0" y="2467840"/>
                </a:lnTo>
                <a:lnTo>
                  <a:pt x="0" y="0"/>
                </a:lnTo>
                <a:close/>
              </a:path>
            </a:pathLst>
          </a:custGeom>
          <a:blipFill>
            <a:blip r:embed="rId2"/>
            <a:stretch>
              <a:fillRect/>
            </a:stretch>
          </a:blipFill>
        </p:spPr>
        <p:txBody>
          <a:bodyPr/>
          <a:lstStyle/>
          <a:p>
            <a:endParaRPr lang="en-US"/>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en-US"/>
          </a:p>
        </p:txBody>
      </p:sp>
      <p:sp>
        <p:nvSpPr>
          <p:cNvPr id="4" name="Freeform 4"/>
          <p:cNvSpPr/>
          <p:nvPr/>
        </p:nvSpPr>
        <p:spPr>
          <a:xfrm rot="313119">
            <a:off x="-3920892" y="6196807"/>
            <a:ext cx="8275792" cy="7913726"/>
          </a:xfrm>
          <a:custGeom>
            <a:avLst/>
            <a:gdLst/>
            <a:ahLst/>
            <a:cxnLst/>
            <a:rect l="l" t="t" r="r" b="b"/>
            <a:pathLst>
              <a:path w="8275792" h="7913726">
                <a:moveTo>
                  <a:pt x="0" y="0"/>
                </a:moveTo>
                <a:lnTo>
                  <a:pt x="8275792" y="0"/>
                </a:lnTo>
                <a:lnTo>
                  <a:pt x="8275792" y="7913725"/>
                </a:lnTo>
                <a:lnTo>
                  <a:pt x="0" y="7913725"/>
                </a:lnTo>
                <a:lnTo>
                  <a:pt x="0" y="0"/>
                </a:lnTo>
                <a:close/>
              </a:path>
            </a:pathLst>
          </a:custGeom>
          <a:blipFill>
            <a:blip r:embed="rId3">
              <a:alphaModFix amt="57000"/>
            </a:blip>
            <a:stretch>
              <a:fillRect/>
            </a:stretch>
          </a:blipFill>
        </p:spPr>
        <p:txBody>
          <a:bodyPr/>
          <a:lstStyle/>
          <a:p>
            <a:endParaRPr lang="en-US"/>
          </a:p>
        </p:txBody>
      </p:sp>
      <p:sp>
        <p:nvSpPr>
          <p:cNvPr id="5" name="Freeform 5"/>
          <p:cNvSpPr/>
          <p:nvPr/>
        </p:nvSpPr>
        <p:spPr>
          <a:xfrm rot="965189">
            <a:off x="12373402" y="-4210982"/>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alphaModFix amt="68000"/>
            </a:blip>
            <a:stretch>
              <a:fillRect/>
            </a:stretch>
          </a:blipFill>
        </p:spPr>
        <p:txBody>
          <a:bodyPr/>
          <a:lstStyle/>
          <a:p>
            <a:endParaRPr lang="en-US"/>
          </a:p>
        </p:txBody>
      </p:sp>
      <p:sp>
        <p:nvSpPr>
          <p:cNvPr id="6" name="Freeform 6"/>
          <p:cNvSpPr/>
          <p:nvPr/>
        </p:nvSpPr>
        <p:spPr>
          <a:xfrm rot="1207755">
            <a:off x="13483131" y="6169889"/>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en-US"/>
          </a:p>
        </p:txBody>
      </p:sp>
      <p:sp>
        <p:nvSpPr>
          <p:cNvPr id="7" name="Freeform 7"/>
          <p:cNvSpPr/>
          <p:nvPr/>
        </p:nvSpPr>
        <p:spPr>
          <a:xfrm>
            <a:off x="7902096" y="6631408"/>
            <a:ext cx="2483807" cy="2370585"/>
          </a:xfrm>
          <a:custGeom>
            <a:avLst/>
            <a:gdLst/>
            <a:ahLst/>
            <a:cxnLst/>
            <a:rect l="l" t="t" r="r" b="b"/>
            <a:pathLst>
              <a:path w="2483807" h="2370585">
                <a:moveTo>
                  <a:pt x="0" y="0"/>
                </a:moveTo>
                <a:lnTo>
                  <a:pt x="2483808" y="0"/>
                </a:lnTo>
                <a:lnTo>
                  <a:pt x="2483808" y="2370585"/>
                </a:lnTo>
                <a:lnTo>
                  <a:pt x="0" y="2370585"/>
                </a:lnTo>
                <a:lnTo>
                  <a:pt x="0" y="0"/>
                </a:lnTo>
                <a:close/>
              </a:path>
            </a:pathLst>
          </a:custGeom>
          <a:blipFill>
            <a:blip r:embed="rId6"/>
            <a:stretch>
              <a:fillRect t="-376" r="-137233" b="-376"/>
            </a:stretch>
          </a:blipFill>
        </p:spPr>
        <p:txBody>
          <a:bodyPr/>
          <a:lstStyle/>
          <a:p>
            <a:endParaRPr lang="en-US"/>
          </a:p>
        </p:txBody>
      </p:sp>
      <p:sp>
        <p:nvSpPr>
          <p:cNvPr id="8" name="TextBox 8"/>
          <p:cNvSpPr txBox="1"/>
          <p:nvPr/>
        </p:nvSpPr>
        <p:spPr>
          <a:xfrm>
            <a:off x="3019644" y="1323823"/>
            <a:ext cx="8934485" cy="1017397"/>
          </a:xfrm>
          <a:prstGeom prst="rect">
            <a:avLst/>
          </a:prstGeom>
        </p:spPr>
        <p:txBody>
          <a:bodyPr lIns="0" tIns="0" rIns="0" bIns="0" rtlCol="0" anchor="t">
            <a:spAutoFit/>
          </a:bodyPr>
          <a:lstStyle/>
          <a:p>
            <a:pPr>
              <a:lnSpc>
                <a:spcPts val="8024"/>
              </a:lnSpc>
            </a:pPr>
            <a:r>
              <a:rPr lang="en-US" sz="6800">
                <a:solidFill>
                  <a:srgbClr val="000000"/>
                </a:solidFill>
                <a:latin typeface="HK Grotesk Medium"/>
              </a:rPr>
              <a:t>Adım Adım İşleyiş</a:t>
            </a:r>
          </a:p>
        </p:txBody>
      </p:sp>
      <p:sp>
        <p:nvSpPr>
          <p:cNvPr id="9" name="TextBox 9"/>
          <p:cNvSpPr txBox="1"/>
          <p:nvPr/>
        </p:nvSpPr>
        <p:spPr>
          <a:xfrm>
            <a:off x="3019644" y="2557727"/>
            <a:ext cx="12934724" cy="3699124"/>
          </a:xfrm>
          <a:prstGeom prst="rect">
            <a:avLst/>
          </a:prstGeom>
        </p:spPr>
        <p:txBody>
          <a:bodyPr lIns="0" tIns="0" rIns="0" bIns="0" rtlCol="0" anchor="t">
            <a:spAutoFit/>
          </a:bodyPr>
          <a:lstStyle/>
          <a:p>
            <a:pPr marL="456669" lvl="1" indent="-228334" algn="just">
              <a:lnSpc>
                <a:spcPts val="2961"/>
              </a:lnSpc>
              <a:buFont typeface="Arial"/>
              <a:buChar char="•"/>
            </a:pPr>
            <a:r>
              <a:rPr lang="en-US" sz="2115" spc="-21">
                <a:solidFill>
                  <a:srgbClr val="000000"/>
                </a:solidFill>
                <a:latin typeface="HK Grotesk"/>
              </a:rPr>
              <a:t>Adım 1: Başlatma; </a:t>
            </a:r>
            <a:r>
              <a:rPr lang="en-US" sz="2115" spc="-21">
                <a:solidFill>
                  <a:srgbClr val="000000"/>
                </a:solidFill>
                <a:latin typeface="HK Grotesk Bold"/>
              </a:rPr>
              <a:t>t</a:t>
            </a:r>
            <a:r>
              <a:rPr lang="en-US" sz="2115" spc="-21">
                <a:solidFill>
                  <a:srgbClr val="000000"/>
                </a:solidFill>
                <a:latin typeface="HK Grotesk"/>
              </a:rPr>
              <a:t>max, </a:t>
            </a:r>
            <a:r>
              <a:rPr lang="en-US" sz="2115" spc="-21">
                <a:solidFill>
                  <a:srgbClr val="000000"/>
                </a:solidFill>
                <a:ea typeface="HK Grotesk Bold"/>
              </a:rPr>
              <a:t>𝑁</a:t>
            </a:r>
            <a:r>
              <a:rPr lang="en-US" sz="2115" spc="-21">
                <a:solidFill>
                  <a:srgbClr val="000000"/>
                </a:solidFill>
                <a:latin typeface="HK Grotesk"/>
              </a:rPr>
              <a:t>, </a:t>
            </a:r>
            <a:r>
              <a:rPr lang="en-US" sz="2115" spc="-21">
                <a:solidFill>
                  <a:srgbClr val="000000"/>
                </a:solidFill>
                <a:latin typeface="HK Grotesk Bold"/>
              </a:rPr>
              <a:t>ß</a:t>
            </a:r>
            <a:r>
              <a:rPr lang="en-US" sz="2115" spc="-21">
                <a:solidFill>
                  <a:srgbClr val="000000"/>
                </a:solidFill>
                <a:latin typeface="HK Grotesk"/>
              </a:rPr>
              <a:t>, </a:t>
            </a:r>
            <a:r>
              <a:rPr lang="en-US" sz="2115" spc="-21">
                <a:solidFill>
                  <a:srgbClr val="000000"/>
                </a:solidFill>
                <a:ea typeface="HK Grotesk Bold"/>
              </a:rPr>
              <a:t>𝐶</a:t>
            </a:r>
            <a:r>
              <a:rPr lang="en-US" sz="2115" spc="-21">
                <a:solidFill>
                  <a:srgbClr val="000000"/>
                </a:solidFill>
                <a:latin typeface="HK Grotesk"/>
              </a:rPr>
              <a:t> değerleri belirlenir. </a:t>
            </a:r>
          </a:p>
          <a:p>
            <a:pPr marL="456669" lvl="1" indent="-228334" algn="just">
              <a:lnSpc>
                <a:spcPts val="2961"/>
              </a:lnSpc>
              <a:buFont typeface="Arial"/>
              <a:buChar char="•"/>
            </a:pPr>
            <a:r>
              <a:rPr lang="en-US" sz="2115" spc="-21">
                <a:solidFill>
                  <a:srgbClr val="000000"/>
                </a:solidFill>
                <a:latin typeface="HK Grotesk"/>
              </a:rPr>
              <a:t>Adım 2: Koku Yoğunluğunun Tanımlanması   </a:t>
            </a:r>
          </a:p>
          <a:p>
            <a:pPr marL="913338" lvl="2" indent="-304446" algn="just">
              <a:lnSpc>
                <a:spcPts val="2961"/>
              </a:lnSpc>
              <a:buFont typeface="Arial"/>
              <a:buChar char="⚬"/>
            </a:pPr>
            <a:r>
              <a:rPr lang="en-US" sz="2115" spc="-21">
                <a:solidFill>
                  <a:srgbClr val="000000"/>
                </a:solidFill>
                <a:latin typeface="HK Grotesk"/>
                <a:ea typeface="HK Grotesk"/>
              </a:rPr>
              <a:t>Av kokusunun yoğunluğu olarak tanımlanabilecek, Intensity (𝐼) değerinin tanımlanması birden fazla formül ve değişkenle gerçekleşmektedir.</a:t>
            </a:r>
          </a:p>
          <a:p>
            <a:pPr marL="913338" lvl="2" indent="-304446" algn="just">
              <a:lnSpc>
                <a:spcPts val="2961"/>
              </a:lnSpc>
              <a:buFont typeface="Arial"/>
              <a:buChar char="⚬"/>
            </a:pPr>
            <a:r>
              <a:rPr lang="en-US" sz="2115" spc="-21">
                <a:solidFill>
                  <a:srgbClr val="000000"/>
                </a:solidFill>
                <a:latin typeface="HK Grotesk"/>
                <a:ea typeface="HK Grotesk"/>
              </a:rPr>
              <a:t>𝑟2, [0,1] aralığında rasgele bir değerdir. </a:t>
            </a:r>
          </a:p>
          <a:p>
            <a:pPr marL="913338" lvl="2" indent="-304446" algn="just">
              <a:lnSpc>
                <a:spcPts val="2961"/>
              </a:lnSpc>
              <a:buFont typeface="Arial"/>
              <a:buChar char="⚬"/>
            </a:pPr>
            <a:r>
              <a:rPr lang="en-US" sz="2115" spc="-21">
                <a:solidFill>
                  <a:srgbClr val="000000"/>
                </a:solidFill>
                <a:latin typeface="HK Grotesk"/>
                <a:ea typeface="HK Grotesk"/>
              </a:rPr>
              <a:t>𝑆 porsuğun konsantrasyon gücünü ifade etmektedir ve bir sonraki porsuk ile olan mesafenin karesi olarak formülize edilmektedir. Bu mesafenin artması porsuğun bu alanı daha iyi taraması gerektiğinin bir göstergesi olmaktadır. Bu durumun konsantrasyon gücü ile ifade edilip denkleme dahil edilmiş olmasını bu işlev ile yorumlanmaktadır. </a:t>
            </a:r>
          </a:p>
          <a:p>
            <a:pPr marL="913338" lvl="2" indent="-304446" algn="just">
              <a:lnSpc>
                <a:spcPts val="2961"/>
              </a:lnSpc>
              <a:buFont typeface="Arial"/>
              <a:buChar char="⚬"/>
            </a:pPr>
            <a:r>
              <a:rPr lang="en-US" sz="2115" spc="-21">
                <a:solidFill>
                  <a:srgbClr val="000000"/>
                </a:solidFill>
                <a:latin typeface="HK Grotesk"/>
                <a:ea typeface="HK Grotesk"/>
              </a:rPr>
              <a:t>“𝑑idi” var olan porsuğun (çözümün), en iyi porsuğa (çözüme) olan uzaklığını ifade etmektedir</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94633">
            <a:off x="8090102" y="10026401"/>
            <a:ext cx="2604581" cy="2467841"/>
          </a:xfrm>
          <a:custGeom>
            <a:avLst/>
            <a:gdLst/>
            <a:ahLst/>
            <a:cxnLst/>
            <a:rect l="l" t="t" r="r" b="b"/>
            <a:pathLst>
              <a:path w="2604581" h="2467841">
                <a:moveTo>
                  <a:pt x="0" y="0"/>
                </a:moveTo>
                <a:lnTo>
                  <a:pt x="2604581" y="0"/>
                </a:lnTo>
                <a:lnTo>
                  <a:pt x="2604581" y="2467840"/>
                </a:lnTo>
                <a:lnTo>
                  <a:pt x="0" y="2467840"/>
                </a:lnTo>
                <a:lnTo>
                  <a:pt x="0" y="0"/>
                </a:lnTo>
                <a:close/>
              </a:path>
            </a:pathLst>
          </a:custGeom>
          <a:blipFill>
            <a:blip r:embed="rId2"/>
            <a:stretch>
              <a:fillRect/>
            </a:stretch>
          </a:blipFill>
        </p:spPr>
        <p:txBody>
          <a:bodyPr/>
          <a:lstStyle/>
          <a:p>
            <a:endParaRPr lang="en-US"/>
          </a:p>
        </p:txBody>
      </p:sp>
      <p:sp>
        <p:nvSpPr>
          <p:cNvPr id="3" name="Freeform 3"/>
          <p:cNvSpPr/>
          <p:nvPr/>
        </p:nvSpPr>
        <p:spPr>
          <a:xfrm rot="-9088749">
            <a:off x="-1068987" y="-2429286"/>
            <a:ext cx="3903561" cy="3698625"/>
          </a:xfrm>
          <a:custGeom>
            <a:avLst/>
            <a:gdLst/>
            <a:ahLst/>
            <a:cxnLst/>
            <a:rect l="l" t="t" r="r" b="b"/>
            <a:pathLst>
              <a:path w="3903561" h="3698625">
                <a:moveTo>
                  <a:pt x="0" y="0"/>
                </a:moveTo>
                <a:lnTo>
                  <a:pt x="3903561" y="0"/>
                </a:lnTo>
                <a:lnTo>
                  <a:pt x="3903561" y="3698625"/>
                </a:lnTo>
                <a:lnTo>
                  <a:pt x="0" y="3698625"/>
                </a:lnTo>
                <a:lnTo>
                  <a:pt x="0" y="0"/>
                </a:lnTo>
                <a:close/>
              </a:path>
            </a:pathLst>
          </a:custGeom>
          <a:blipFill>
            <a:blip r:embed="rId2"/>
            <a:stretch>
              <a:fillRect/>
            </a:stretch>
          </a:blipFill>
        </p:spPr>
        <p:txBody>
          <a:bodyPr/>
          <a:lstStyle/>
          <a:p>
            <a:endParaRPr lang="en-US"/>
          </a:p>
        </p:txBody>
      </p:sp>
      <p:sp>
        <p:nvSpPr>
          <p:cNvPr id="4" name="Freeform 4"/>
          <p:cNvSpPr/>
          <p:nvPr/>
        </p:nvSpPr>
        <p:spPr>
          <a:xfrm rot="313119">
            <a:off x="-3920892" y="6196807"/>
            <a:ext cx="8275792" cy="7913726"/>
          </a:xfrm>
          <a:custGeom>
            <a:avLst/>
            <a:gdLst/>
            <a:ahLst/>
            <a:cxnLst/>
            <a:rect l="l" t="t" r="r" b="b"/>
            <a:pathLst>
              <a:path w="8275792" h="7913726">
                <a:moveTo>
                  <a:pt x="0" y="0"/>
                </a:moveTo>
                <a:lnTo>
                  <a:pt x="8275792" y="0"/>
                </a:lnTo>
                <a:lnTo>
                  <a:pt x="8275792" y="7913725"/>
                </a:lnTo>
                <a:lnTo>
                  <a:pt x="0" y="7913725"/>
                </a:lnTo>
                <a:lnTo>
                  <a:pt x="0" y="0"/>
                </a:lnTo>
                <a:close/>
              </a:path>
            </a:pathLst>
          </a:custGeom>
          <a:blipFill>
            <a:blip r:embed="rId3">
              <a:alphaModFix amt="57000"/>
            </a:blip>
            <a:stretch>
              <a:fillRect/>
            </a:stretch>
          </a:blipFill>
        </p:spPr>
        <p:txBody>
          <a:bodyPr/>
          <a:lstStyle/>
          <a:p>
            <a:endParaRPr lang="en-US"/>
          </a:p>
        </p:txBody>
      </p:sp>
      <p:sp>
        <p:nvSpPr>
          <p:cNvPr id="5" name="Freeform 5"/>
          <p:cNvSpPr/>
          <p:nvPr/>
        </p:nvSpPr>
        <p:spPr>
          <a:xfrm rot="965189">
            <a:off x="14609706" y="-4906721"/>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alphaModFix amt="68000"/>
            </a:blip>
            <a:stretch>
              <a:fillRect/>
            </a:stretch>
          </a:blipFill>
        </p:spPr>
        <p:txBody>
          <a:bodyPr/>
          <a:lstStyle/>
          <a:p>
            <a:endParaRPr lang="en-US"/>
          </a:p>
        </p:txBody>
      </p:sp>
      <p:sp>
        <p:nvSpPr>
          <p:cNvPr id="6" name="Freeform 6"/>
          <p:cNvSpPr/>
          <p:nvPr/>
        </p:nvSpPr>
        <p:spPr>
          <a:xfrm rot="1207755">
            <a:off x="13483131" y="6169889"/>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676638" y="1896153"/>
            <a:ext cx="12934724" cy="2956174"/>
          </a:xfrm>
          <a:prstGeom prst="rect">
            <a:avLst/>
          </a:prstGeom>
        </p:spPr>
        <p:txBody>
          <a:bodyPr lIns="0" tIns="0" rIns="0" bIns="0" rtlCol="0" anchor="t">
            <a:spAutoFit/>
          </a:bodyPr>
          <a:lstStyle/>
          <a:p>
            <a:pPr marL="456669" lvl="1" indent="-228334" algn="just">
              <a:lnSpc>
                <a:spcPts val="2961"/>
              </a:lnSpc>
              <a:buFont typeface="Arial"/>
              <a:buChar char="•"/>
            </a:pPr>
            <a:r>
              <a:rPr lang="en-US" sz="2115" spc="-21" dirty="0" err="1">
                <a:solidFill>
                  <a:srgbClr val="000000"/>
                </a:solidFill>
                <a:latin typeface="HK Grotesk"/>
              </a:rPr>
              <a:t>Adım</a:t>
            </a:r>
            <a:r>
              <a:rPr lang="en-US" sz="2115" spc="-21" dirty="0">
                <a:solidFill>
                  <a:srgbClr val="000000"/>
                </a:solidFill>
                <a:latin typeface="HK Grotesk"/>
              </a:rPr>
              <a:t> 3: </a:t>
            </a:r>
            <a:r>
              <a:rPr lang="en-US" sz="2115" spc="-21" dirty="0" err="1">
                <a:solidFill>
                  <a:srgbClr val="000000"/>
                </a:solidFill>
                <a:latin typeface="HK Grotesk"/>
              </a:rPr>
              <a:t>Azalan</a:t>
            </a:r>
            <a:r>
              <a:rPr lang="en-US" sz="2115" spc="-21" dirty="0">
                <a:solidFill>
                  <a:srgbClr val="000000"/>
                </a:solidFill>
                <a:latin typeface="HK Grotesk"/>
              </a:rPr>
              <a:t> α </a:t>
            </a:r>
            <a:r>
              <a:rPr lang="en-US" sz="2115" spc="-21" dirty="0" err="1">
                <a:solidFill>
                  <a:srgbClr val="000000"/>
                </a:solidFill>
                <a:latin typeface="HK Grotesk"/>
              </a:rPr>
              <a:t>Faktörünü</a:t>
            </a:r>
            <a:r>
              <a:rPr lang="en-US" sz="2115" spc="-21" dirty="0">
                <a:solidFill>
                  <a:srgbClr val="000000"/>
                </a:solidFill>
                <a:latin typeface="HK Grotesk"/>
              </a:rPr>
              <a:t> </a:t>
            </a:r>
            <a:r>
              <a:rPr lang="en-US" sz="2115" spc="-21" dirty="0" err="1">
                <a:solidFill>
                  <a:srgbClr val="000000"/>
                </a:solidFill>
                <a:latin typeface="HK Grotesk"/>
              </a:rPr>
              <a:t>Güncelle</a:t>
            </a:r>
            <a:r>
              <a:rPr lang="en-US" sz="2115" spc="-21" dirty="0">
                <a:solidFill>
                  <a:srgbClr val="000000"/>
                </a:solidFill>
                <a:latin typeface="HK Grotesk"/>
              </a:rPr>
              <a:t>; Α </a:t>
            </a:r>
            <a:r>
              <a:rPr lang="en-US" sz="2115" spc="-21" dirty="0" err="1">
                <a:solidFill>
                  <a:srgbClr val="000000"/>
                </a:solidFill>
                <a:latin typeface="HK Grotesk"/>
              </a:rPr>
              <a:t>faktörü</a:t>
            </a:r>
            <a:r>
              <a:rPr lang="en-US" sz="2115" spc="-21" dirty="0">
                <a:solidFill>
                  <a:srgbClr val="000000"/>
                </a:solidFill>
                <a:latin typeface="HK Grotesk"/>
              </a:rPr>
              <a:t> </a:t>
            </a:r>
            <a:r>
              <a:rPr lang="en-US" sz="2115" spc="-21" dirty="0" err="1">
                <a:solidFill>
                  <a:srgbClr val="000000"/>
                </a:solidFill>
                <a:latin typeface="HK Grotesk"/>
              </a:rPr>
              <a:t>döngüye</a:t>
            </a:r>
            <a:r>
              <a:rPr lang="en-US" sz="2115" spc="-21" dirty="0">
                <a:solidFill>
                  <a:srgbClr val="000000"/>
                </a:solidFill>
                <a:latin typeface="HK Grotesk"/>
              </a:rPr>
              <a:t> </a:t>
            </a:r>
            <a:r>
              <a:rPr lang="en-US" sz="2115" spc="-21" dirty="0" err="1">
                <a:solidFill>
                  <a:srgbClr val="000000"/>
                </a:solidFill>
                <a:latin typeface="HK Grotesk"/>
              </a:rPr>
              <a:t>bağlı</a:t>
            </a:r>
            <a:r>
              <a:rPr lang="en-US" sz="2115" spc="-21" dirty="0">
                <a:solidFill>
                  <a:srgbClr val="000000"/>
                </a:solidFill>
                <a:latin typeface="HK Grotesk"/>
              </a:rPr>
              <a:t> </a:t>
            </a:r>
            <a:r>
              <a:rPr lang="en-US" sz="2115" spc="-21" dirty="0" err="1">
                <a:solidFill>
                  <a:srgbClr val="000000"/>
                </a:solidFill>
                <a:latin typeface="HK Grotesk"/>
              </a:rPr>
              <a:t>olarak</a:t>
            </a:r>
            <a:r>
              <a:rPr lang="en-US" sz="2115" spc="-21" dirty="0">
                <a:solidFill>
                  <a:srgbClr val="000000"/>
                </a:solidFill>
                <a:latin typeface="HK Grotesk"/>
              </a:rPr>
              <a:t> </a:t>
            </a:r>
            <a:r>
              <a:rPr lang="en-US" sz="2115" spc="-21" dirty="0" err="1">
                <a:solidFill>
                  <a:srgbClr val="000000"/>
                </a:solidFill>
                <a:latin typeface="HK Grotesk"/>
              </a:rPr>
              <a:t>zamanla</a:t>
            </a:r>
            <a:r>
              <a:rPr lang="en-US" sz="2115" spc="-21" dirty="0">
                <a:solidFill>
                  <a:srgbClr val="000000"/>
                </a:solidFill>
                <a:latin typeface="HK Grotesk"/>
              </a:rPr>
              <a:t> </a:t>
            </a:r>
            <a:r>
              <a:rPr lang="en-US" sz="2115" spc="-21" dirty="0" err="1">
                <a:solidFill>
                  <a:srgbClr val="000000"/>
                </a:solidFill>
                <a:latin typeface="HK Grotesk"/>
              </a:rPr>
              <a:t>azalan</a:t>
            </a:r>
            <a:r>
              <a:rPr lang="en-US" sz="2115" spc="-21" dirty="0">
                <a:solidFill>
                  <a:srgbClr val="000000"/>
                </a:solidFill>
                <a:latin typeface="HK Grotesk"/>
              </a:rPr>
              <a:t> </a:t>
            </a:r>
            <a:r>
              <a:rPr lang="en-US" sz="2115" spc="-21" dirty="0" err="1">
                <a:solidFill>
                  <a:srgbClr val="000000"/>
                </a:solidFill>
                <a:latin typeface="HK Grotesk"/>
              </a:rPr>
              <a:t>rastgeleliği</a:t>
            </a:r>
            <a:r>
              <a:rPr lang="en-US" sz="2115" spc="-21" dirty="0">
                <a:solidFill>
                  <a:srgbClr val="000000"/>
                </a:solidFill>
                <a:latin typeface="HK Grotesk"/>
              </a:rPr>
              <a:t> </a:t>
            </a:r>
            <a:r>
              <a:rPr lang="en-US" sz="2115" spc="-21" dirty="0" err="1">
                <a:solidFill>
                  <a:srgbClr val="000000"/>
                </a:solidFill>
                <a:latin typeface="HK Grotesk"/>
              </a:rPr>
              <a:t>aşağıdaki</a:t>
            </a:r>
            <a:r>
              <a:rPr lang="en-US" sz="2115" spc="-21" dirty="0">
                <a:solidFill>
                  <a:srgbClr val="000000"/>
                </a:solidFill>
                <a:latin typeface="HK Grotesk"/>
              </a:rPr>
              <a:t> </a:t>
            </a:r>
            <a:r>
              <a:rPr lang="en-US" sz="2115" spc="-21" dirty="0" err="1">
                <a:solidFill>
                  <a:srgbClr val="000000"/>
                </a:solidFill>
                <a:latin typeface="HK Grotesk"/>
              </a:rPr>
              <a:t>formül</a:t>
            </a:r>
            <a:r>
              <a:rPr lang="en-US" sz="2115" spc="-21" dirty="0">
                <a:solidFill>
                  <a:srgbClr val="000000"/>
                </a:solidFill>
                <a:latin typeface="HK Grotesk"/>
              </a:rPr>
              <a:t> </a:t>
            </a:r>
            <a:r>
              <a:rPr lang="en-US" sz="2115" spc="-21" dirty="0" err="1">
                <a:solidFill>
                  <a:srgbClr val="000000"/>
                </a:solidFill>
                <a:latin typeface="HK Grotesk"/>
              </a:rPr>
              <a:t>ile</a:t>
            </a:r>
            <a:r>
              <a:rPr lang="en-US" sz="2115" spc="-21" dirty="0">
                <a:solidFill>
                  <a:srgbClr val="000000"/>
                </a:solidFill>
                <a:latin typeface="HK Grotesk"/>
              </a:rPr>
              <a:t> </a:t>
            </a:r>
            <a:r>
              <a:rPr lang="en-US" sz="2115" spc="-21" dirty="0" err="1">
                <a:solidFill>
                  <a:srgbClr val="000000"/>
                </a:solidFill>
                <a:latin typeface="HK Grotesk"/>
              </a:rPr>
              <a:t>sağlamaktadır</a:t>
            </a:r>
            <a:r>
              <a:rPr lang="en-US" sz="2115" spc="-21" dirty="0">
                <a:solidFill>
                  <a:srgbClr val="000000"/>
                </a:solidFill>
                <a:latin typeface="HK Grotesk"/>
              </a:rPr>
              <a:t> (2).</a:t>
            </a:r>
          </a:p>
          <a:p>
            <a:pPr algn="just">
              <a:lnSpc>
                <a:spcPts val="2961"/>
              </a:lnSpc>
            </a:pPr>
            <a:endParaRPr lang="en-US" sz="2115" spc="-21" dirty="0">
              <a:solidFill>
                <a:srgbClr val="000000"/>
              </a:solidFill>
              <a:latin typeface="HK Grotesk"/>
            </a:endParaRPr>
          </a:p>
          <a:p>
            <a:pPr algn="just">
              <a:lnSpc>
                <a:spcPts val="2961"/>
              </a:lnSpc>
            </a:pPr>
            <a:endParaRPr lang="en-US" sz="2115" spc="-21" dirty="0">
              <a:solidFill>
                <a:srgbClr val="000000"/>
              </a:solidFill>
              <a:latin typeface="HK Grotesk"/>
            </a:endParaRPr>
          </a:p>
          <a:p>
            <a:pPr algn="just">
              <a:lnSpc>
                <a:spcPts val="2961"/>
              </a:lnSpc>
            </a:pPr>
            <a:endParaRPr lang="en-US" sz="2115" spc="-21" dirty="0">
              <a:solidFill>
                <a:srgbClr val="000000"/>
              </a:solidFill>
              <a:latin typeface="HK Grotesk"/>
            </a:endParaRPr>
          </a:p>
          <a:p>
            <a:pPr marL="456669" lvl="1" indent="-228334" algn="just">
              <a:lnSpc>
                <a:spcPts val="2961"/>
              </a:lnSpc>
              <a:buFont typeface="Arial"/>
              <a:buChar char="•"/>
            </a:pPr>
            <a:r>
              <a:rPr lang="en-US" sz="2115" spc="-21" dirty="0" err="1">
                <a:solidFill>
                  <a:srgbClr val="000000"/>
                </a:solidFill>
                <a:latin typeface="HK Grotesk"/>
                <a:ea typeface="HK Grotesk"/>
              </a:rPr>
              <a:t>Adım</a:t>
            </a:r>
            <a:r>
              <a:rPr lang="en-US" sz="2115" spc="-21" dirty="0">
                <a:solidFill>
                  <a:srgbClr val="000000"/>
                </a:solidFill>
                <a:latin typeface="HK Grotesk"/>
                <a:ea typeface="HK Grotesk"/>
              </a:rPr>
              <a:t> 4: </a:t>
            </a:r>
            <a:r>
              <a:rPr lang="en-US" sz="2115" spc="-21" dirty="0" err="1">
                <a:solidFill>
                  <a:srgbClr val="000000"/>
                </a:solidFill>
                <a:latin typeface="HK Grotesk"/>
                <a:ea typeface="HK Grotesk"/>
              </a:rPr>
              <a:t>Yerel</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Optimumdan</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Kaçınma</a:t>
            </a:r>
            <a:r>
              <a:rPr lang="en-US" sz="2115" spc="-21" dirty="0">
                <a:solidFill>
                  <a:srgbClr val="000000"/>
                </a:solidFill>
                <a:latin typeface="HK Grotesk"/>
                <a:ea typeface="HK Grotesk"/>
              </a:rPr>
              <a:t>; 𝐹 </a:t>
            </a:r>
            <a:r>
              <a:rPr lang="en-US" sz="2115" spc="-21" dirty="0" err="1">
                <a:solidFill>
                  <a:srgbClr val="000000"/>
                </a:solidFill>
                <a:latin typeface="HK Grotesk"/>
                <a:ea typeface="HK Grotesk"/>
              </a:rPr>
              <a:t>bayrağı</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kazma</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ve</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bal</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aşamalarına</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karar</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vermek</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için</a:t>
            </a:r>
            <a:r>
              <a:rPr lang="en-US" sz="2115" spc="-21" dirty="0">
                <a:solidFill>
                  <a:srgbClr val="000000"/>
                </a:solidFill>
                <a:latin typeface="HK Grotesk"/>
                <a:ea typeface="HK Grotesk"/>
              </a:rPr>
              <a:t> -1 </a:t>
            </a:r>
            <a:r>
              <a:rPr lang="en-US" sz="2115" spc="-21" dirty="0" err="1">
                <a:solidFill>
                  <a:srgbClr val="000000"/>
                </a:solidFill>
                <a:latin typeface="HK Grotesk"/>
                <a:ea typeface="HK Grotesk"/>
              </a:rPr>
              <a:t>ve</a:t>
            </a:r>
            <a:r>
              <a:rPr lang="en-US" sz="2115" spc="-21" dirty="0">
                <a:solidFill>
                  <a:srgbClr val="000000"/>
                </a:solidFill>
                <a:latin typeface="HK Grotesk"/>
                <a:ea typeface="HK Grotesk"/>
              </a:rPr>
              <a:t> 1 </a:t>
            </a:r>
            <a:r>
              <a:rPr lang="en-US" sz="2115" spc="-21" dirty="0" err="1">
                <a:solidFill>
                  <a:srgbClr val="000000"/>
                </a:solidFill>
                <a:latin typeface="HK Grotesk"/>
                <a:ea typeface="HK Grotesk"/>
              </a:rPr>
              <a:t>değerlerini</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alır</a:t>
            </a:r>
            <a:r>
              <a:rPr lang="en-US" sz="2115" spc="-21" dirty="0">
                <a:solidFill>
                  <a:srgbClr val="000000"/>
                </a:solidFill>
                <a:latin typeface="HK Grotesk"/>
                <a:ea typeface="HK Grotesk"/>
              </a:rPr>
              <a:t>. Bal </a:t>
            </a:r>
            <a:r>
              <a:rPr lang="en-US" sz="2115" spc="-21" dirty="0" err="1">
                <a:solidFill>
                  <a:srgbClr val="000000"/>
                </a:solidFill>
                <a:latin typeface="HK Grotesk"/>
                <a:ea typeface="HK Grotesk"/>
              </a:rPr>
              <a:t>aşamasında</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arama</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yönü</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kazma</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aşamasının</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tersi</a:t>
            </a:r>
            <a:r>
              <a:rPr lang="en-US" sz="2115" spc="-21" dirty="0">
                <a:solidFill>
                  <a:srgbClr val="000000"/>
                </a:solidFill>
                <a:latin typeface="HK Grotesk"/>
                <a:ea typeface="HK Grotesk"/>
              </a:rPr>
              <a:t> (F = -1) </a:t>
            </a:r>
            <a:r>
              <a:rPr lang="en-US" sz="2115" spc="-21" dirty="0" err="1">
                <a:solidFill>
                  <a:srgbClr val="000000"/>
                </a:solidFill>
                <a:latin typeface="HK Grotesk"/>
                <a:ea typeface="HK Grotesk"/>
              </a:rPr>
              <a:t>olduğundan</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algoritmanın</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keşif</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yetenekleri</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geliştirilmiş</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olmaktadır</a:t>
            </a:r>
            <a:r>
              <a:rPr lang="en-US" sz="2115" spc="-21" dirty="0">
                <a:solidFill>
                  <a:srgbClr val="000000"/>
                </a:solidFill>
                <a:latin typeface="HK Grotesk"/>
                <a:ea typeface="HK Grotesk"/>
              </a:rPr>
              <a:t>. 𝐹 </a:t>
            </a:r>
            <a:r>
              <a:rPr lang="en-US" sz="2115" spc="-21" dirty="0" err="1">
                <a:solidFill>
                  <a:srgbClr val="000000"/>
                </a:solidFill>
                <a:latin typeface="HK Grotesk"/>
                <a:ea typeface="HK Grotesk"/>
              </a:rPr>
              <a:t>bayrağının</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değişimine</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rasgele</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değerler</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ile</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karar</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verilmektedir</a:t>
            </a:r>
            <a:endParaRPr lang="en-US" sz="2115" spc="-21" dirty="0">
              <a:solidFill>
                <a:srgbClr val="000000"/>
              </a:solidFill>
              <a:latin typeface="HK Grotesk"/>
              <a:ea typeface="HK Grotesk"/>
            </a:endParaRPr>
          </a:p>
        </p:txBody>
      </p:sp>
      <p:sp>
        <p:nvSpPr>
          <p:cNvPr id="8" name="Freeform 8"/>
          <p:cNvSpPr/>
          <p:nvPr/>
        </p:nvSpPr>
        <p:spPr>
          <a:xfrm>
            <a:off x="6911300" y="2484153"/>
            <a:ext cx="4269322" cy="1152354"/>
          </a:xfrm>
          <a:custGeom>
            <a:avLst/>
            <a:gdLst/>
            <a:ahLst/>
            <a:cxnLst/>
            <a:rect l="l" t="t" r="r" b="b"/>
            <a:pathLst>
              <a:path w="4269322" h="1152354">
                <a:moveTo>
                  <a:pt x="0" y="0"/>
                </a:moveTo>
                <a:lnTo>
                  <a:pt x="4269321" y="0"/>
                </a:lnTo>
                <a:lnTo>
                  <a:pt x="4269321" y="1152355"/>
                </a:lnTo>
                <a:lnTo>
                  <a:pt x="0" y="1152355"/>
                </a:lnTo>
                <a:lnTo>
                  <a:pt x="0" y="0"/>
                </a:lnTo>
                <a:close/>
              </a:path>
            </a:pathLst>
          </a:custGeom>
          <a:blipFill>
            <a:blip r:embed="rId6"/>
            <a:stretch>
              <a:fillRect r="-42916"/>
            </a:stretch>
          </a:blipFill>
        </p:spPr>
        <p:txBody>
          <a:bodyPr/>
          <a:lstStyle/>
          <a:p>
            <a:endParaRPr lang="en-US"/>
          </a:p>
        </p:txBody>
      </p:sp>
      <p:sp>
        <p:nvSpPr>
          <p:cNvPr id="9" name="Freeform 9"/>
          <p:cNvSpPr/>
          <p:nvPr/>
        </p:nvSpPr>
        <p:spPr>
          <a:xfrm>
            <a:off x="7270552" y="6519313"/>
            <a:ext cx="4027345" cy="1170340"/>
          </a:xfrm>
          <a:custGeom>
            <a:avLst/>
            <a:gdLst/>
            <a:ahLst/>
            <a:cxnLst/>
            <a:rect l="l" t="t" r="r" b="b"/>
            <a:pathLst>
              <a:path w="4027345" h="1170340">
                <a:moveTo>
                  <a:pt x="0" y="0"/>
                </a:moveTo>
                <a:lnTo>
                  <a:pt x="4027346" y="0"/>
                </a:lnTo>
                <a:lnTo>
                  <a:pt x="4027346" y="1170339"/>
                </a:lnTo>
                <a:lnTo>
                  <a:pt x="0" y="1170339"/>
                </a:lnTo>
                <a:lnTo>
                  <a:pt x="0" y="0"/>
                </a:lnTo>
                <a:close/>
              </a:path>
            </a:pathLst>
          </a:custGeom>
          <a:blipFill>
            <a:blip r:embed="rId7"/>
            <a:stretch>
              <a:fillRect/>
            </a:stretch>
          </a:blipFill>
        </p:spPr>
        <p:txBody>
          <a:bodyPr/>
          <a:lstStyle/>
          <a:p>
            <a:endParaRPr lang="en-US"/>
          </a:p>
        </p:txBody>
      </p:sp>
      <p:sp>
        <p:nvSpPr>
          <p:cNvPr id="10" name="Freeform 10"/>
          <p:cNvSpPr/>
          <p:nvPr/>
        </p:nvSpPr>
        <p:spPr>
          <a:xfrm>
            <a:off x="7270552" y="8972192"/>
            <a:ext cx="3993557" cy="875300"/>
          </a:xfrm>
          <a:custGeom>
            <a:avLst/>
            <a:gdLst/>
            <a:ahLst/>
            <a:cxnLst/>
            <a:rect l="l" t="t" r="r" b="b"/>
            <a:pathLst>
              <a:path w="3993557" h="875300">
                <a:moveTo>
                  <a:pt x="0" y="0"/>
                </a:moveTo>
                <a:lnTo>
                  <a:pt x="3993557" y="0"/>
                </a:lnTo>
                <a:lnTo>
                  <a:pt x="3993557" y="875300"/>
                </a:lnTo>
                <a:lnTo>
                  <a:pt x="0" y="875300"/>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3019644" y="628084"/>
            <a:ext cx="8934485" cy="1017397"/>
          </a:xfrm>
          <a:prstGeom prst="rect">
            <a:avLst/>
          </a:prstGeom>
        </p:spPr>
        <p:txBody>
          <a:bodyPr lIns="0" tIns="0" rIns="0" bIns="0" rtlCol="0" anchor="t">
            <a:spAutoFit/>
          </a:bodyPr>
          <a:lstStyle/>
          <a:p>
            <a:pPr>
              <a:lnSpc>
                <a:spcPts val="8024"/>
              </a:lnSpc>
            </a:pPr>
            <a:r>
              <a:rPr lang="en-US" sz="6800">
                <a:solidFill>
                  <a:srgbClr val="000000"/>
                </a:solidFill>
                <a:latin typeface="HK Grotesk Medium"/>
              </a:rPr>
              <a:t>Adım Adım İşleyiş</a:t>
            </a:r>
          </a:p>
        </p:txBody>
      </p:sp>
      <p:sp>
        <p:nvSpPr>
          <p:cNvPr id="12" name="TextBox 12"/>
          <p:cNvSpPr txBox="1"/>
          <p:nvPr/>
        </p:nvSpPr>
        <p:spPr>
          <a:xfrm>
            <a:off x="2676638" y="5102999"/>
            <a:ext cx="12934724" cy="3699124"/>
          </a:xfrm>
          <a:prstGeom prst="rect">
            <a:avLst/>
          </a:prstGeom>
        </p:spPr>
        <p:txBody>
          <a:bodyPr lIns="0" tIns="0" rIns="0" bIns="0" rtlCol="0" anchor="t">
            <a:spAutoFit/>
          </a:bodyPr>
          <a:lstStyle/>
          <a:p>
            <a:pPr marL="456669" lvl="1" indent="-228334" algn="just">
              <a:lnSpc>
                <a:spcPts val="2961"/>
              </a:lnSpc>
              <a:buFont typeface="Arial"/>
              <a:buChar char="•"/>
            </a:pPr>
            <a:r>
              <a:rPr lang="en-US" sz="2115" spc="-21" dirty="0" err="1">
                <a:solidFill>
                  <a:srgbClr val="000000"/>
                </a:solidFill>
                <a:latin typeface="HK Grotesk"/>
              </a:rPr>
              <a:t>Adım</a:t>
            </a:r>
            <a:r>
              <a:rPr lang="en-US" sz="2115" spc="-21" dirty="0">
                <a:solidFill>
                  <a:srgbClr val="000000"/>
                </a:solidFill>
                <a:latin typeface="HK Grotesk"/>
              </a:rPr>
              <a:t> 5:  </a:t>
            </a:r>
            <a:r>
              <a:rPr lang="en-US" sz="2115" spc="-21" dirty="0" err="1">
                <a:solidFill>
                  <a:srgbClr val="000000"/>
                </a:solidFill>
                <a:latin typeface="HK Grotesk"/>
              </a:rPr>
              <a:t>Porsukların</a:t>
            </a:r>
            <a:r>
              <a:rPr lang="en-US" sz="2115" spc="-21" dirty="0">
                <a:solidFill>
                  <a:srgbClr val="000000"/>
                </a:solidFill>
                <a:latin typeface="HK Grotesk"/>
              </a:rPr>
              <a:t> </a:t>
            </a:r>
            <a:r>
              <a:rPr lang="en-US" sz="2115" spc="-21" dirty="0" err="1">
                <a:solidFill>
                  <a:srgbClr val="000000"/>
                </a:solidFill>
                <a:latin typeface="HK Grotesk"/>
              </a:rPr>
              <a:t>Konumlarını</a:t>
            </a:r>
            <a:r>
              <a:rPr lang="en-US" sz="2115" spc="-21" dirty="0">
                <a:solidFill>
                  <a:srgbClr val="000000"/>
                </a:solidFill>
                <a:latin typeface="HK Grotesk"/>
              </a:rPr>
              <a:t> </a:t>
            </a:r>
            <a:r>
              <a:rPr lang="en-US" sz="2115" spc="-21" dirty="0" err="1">
                <a:solidFill>
                  <a:srgbClr val="000000"/>
                </a:solidFill>
                <a:latin typeface="HK Grotesk"/>
              </a:rPr>
              <a:t>Güncelle</a:t>
            </a:r>
            <a:r>
              <a:rPr lang="en-US" sz="2115" spc="-21" dirty="0">
                <a:solidFill>
                  <a:srgbClr val="000000"/>
                </a:solidFill>
                <a:latin typeface="HK Grotesk"/>
              </a:rPr>
              <a:t> Bu </a:t>
            </a:r>
            <a:r>
              <a:rPr lang="en-US" sz="2115" spc="-21" dirty="0" err="1">
                <a:solidFill>
                  <a:srgbClr val="000000"/>
                </a:solidFill>
                <a:latin typeface="HK Grotesk"/>
              </a:rPr>
              <a:t>adım</a:t>
            </a:r>
            <a:r>
              <a:rPr lang="en-US" sz="2115" spc="-21" dirty="0">
                <a:solidFill>
                  <a:srgbClr val="000000"/>
                </a:solidFill>
                <a:latin typeface="HK Grotesk"/>
              </a:rPr>
              <a:t> </a:t>
            </a:r>
            <a:r>
              <a:rPr lang="en-US" sz="2115" spc="-21" dirty="0" err="1">
                <a:solidFill>
                  <a:srgbClr val="000000"/>
                </a:solidFill>
                <a:latin typeface="HK Grotesk"/>
              </a:rPr>
              <a:t>iki</a:t>
            </a:r>
            <a:r>
              <a:rPr lang="en-US" sz="2115" spc="-21" dirty="0">
                <a:solidFill>
                  <a:srgbClr val="000000"/>
                </a:solidFill>
                <a:latin typeface="HK Grotesk"/>
              </a:rPr>
              <a:t> </a:t>
            </a:r>
            <a:r>
              <a:rPr lang="en-US" sz="2115" spc="-21" dirty="0" err="1">
                <a:solidFill>
                  <a:srgbClr val="000000"/>
                </a:solidFill>
                <a:latin typeface="HK Grotesk"/>
              </a:rPr>
              <a:t>farklı</a:t>
            </a:r>
            <a:r>
              <a:rPr lang="en-US" sz="2115" spc="-21" dirty="0">
                <a:solidFill>
                  <a:srgbClr val="000000"/>
                </a:solidFill>
                <a:latin typeface="HK Grotesk"/>
              </a:rPr>
              <a:t> </a:t>
            </a:r>
            <a:r>
              <a:rPr lang="en-US" sz="2115" spc="-21" dirty="0" err="1">
                <a:solidFill>
                  <a:srgbClr val="000000"/>
                </a:solidFill>
                <a:latin typeface="HK Grotesk"/>
              </a:rPr>
              <a:t>faza</a:t>
            </a:r>
            <a:r>
              <a:rPr lang="en-US" sz="2115" spc="-21" dirty="0">
                <a:solidFill>
                  <a:srgbClr val="000000"/>
                </a:solidFill>
                <a:latin typeface="HK Grotesk"/>
              </a:rPr>
              <a:t> </a:t>
            </a:r>
            <a:r>
              <a:rPr lang="en-US" sz="2115" spc="-21" dirty="0" err="1">
                <a:solidFill>
                  <a:srgbClr val="000000"/>
                </a:solidFill>
                <a:latin typeface="HK Grotesk"/>
              </a:rPr>
              <a:t>ayrılmaktadır</a:t>
            </a:r>
            <a:r>
              <a:rPr lang="en-US" sz="2115" spc="-21" dirty="0">
                <a:solidFill>
                  <a:srgbClr val="000000"/>
                </a:solidFill>
                <a:latin typeface="HK Grotesk"/>
              </a:rPr>
              <a:t>: </a:t>
            </a:r>
          </a:p>
          <a:p>
            <a:pPr marL="913338" lvl="2" indent="-304446" algn="just">
              <a:lnSpc>
                <a:spcPts val="2961"/>
              </a:lnSpc>
              <a:buFont typeface="Arial"/>
              <a:buChar char="⚬"/>
            </a:pPr>
            <a:r>
              <a:rPr lang="en-US" sz="2115" spc="-21" dirty="0" err="1">
                <a:solidFill>
                  <a:srgbClr val="000000"/>
                </a:solidFill>
                <a:latin typeface="HK Grotesk"/>
              </a:rPr>
              <a:t>Kazma</a:t>
            </a:r>
            <a:r>
              <a:rPr lang="en-US" sz="2115" spc="-21" dirty="0">
                <a:solidFill>
                  <a:srgbClr val="000000"/>
                </a:solidFill>
                <a:latin typeface="HK Grotesk"/>
              </a:rPr>
              <a:t> </a:t>
            </a:r>
            <a:r>
              <a:rPr lang="en-US" sz="2115" spc="-21" dirty="0" err="1">
                <a:solidFill>
                  <a:srgbClr val="000000"/>
                </a:solidFill>
                <a:latin typeface="HK Grotesk"/>
              </a:rPr>
              <a:t>Fazı</a:t>
            </a:r>
            <a:r>
              <a:rPr lang="en-US" sz="2115" spc="-21" dirty="0">
                <a:solidFill>
                  <a:srgbClr val="000000"/>
                </a:solidFill>
                <a:latin typeface="HK Grotesk"/>
              </a:rPr>
              <a:t> (Digging Phase) : Bu </a:t>
            </a:r>
            <a:r>
              <a:rPr lang="en-US" sz="2115" spc="-21" dirty="0" err="1">
                <a:solidFill>
                  <a:srgbClr val="000000"/>
                </a:solidFill>
                <a:latin typeface="HK Grotesk"/>
              </a:rPr>
              <a:t>aşamada</a:t>
            </a:r>
            <a:r>
              <a:rPr lang="en-US" sz="2115" spc="-21" dirty="0">
                <a:solidFill>
                  <a:srgbClr val="000000"/>
                </a:solidFill>
                <a:latin typeface="HK Grotesk"/>
              </a:rPr>
              <a:t> </a:t>
            </a:r>
            <a:r>
              <a:rPr lang="en-US" sz="2115" spc="-21" dirty="0" err="1">
                <a:solidFill>
                  <a:srgbClr val="000000"/>
                </a:solidFill>
                <a:latin typeface="HK Grotesk"/>
              </a:rPr>
              <a:t>çözüm</a:t>
            </a:r>
            <a:r>
              <a:rPr lang="en-US" sz="2115" spc="-21" dirty="0">
                <a:solidFill>
                  <a:srgbClr val="000000"/>
                </a:solidFill>
                <a:latin typeface="HK Grotesk"/>
              </a:rPr>
              <a:t> </a:t>
            </a:r>
            <a:r>
              <a:rPr lang="en-US" sz="2115" spc="-21" dirty="0" err="1">
                <a:solidFill>
                  <a:srgbClr val="000000"/>
                </a:solidFill>
                <a:latin typeface="HK Grotesk"/>
              </a:rPr>
              <a:t>bireyleri</a:t>
            </a:r>
            <a:r>
              <a:rPr lang="en-US" sz="2115" spc="-21" dirty="0">
                <a:solidFill>
                  <a:srgbClr val="000000"/>
                </a:solidFill>
                <a:latin typeface="HK Grotesk"/>
              </a:rPr>
              <a:t> </a:t>
            </a:r>
            <a:r>
              <a:rPr lang="en-US" sz="2115" spc="-21" dirty="0" err="1">
                <a:solidFill>
                  <a:srgbClr val="000000"/>
                </a:solidFill>
                <a:latin typeface="HK Grotesk"/>
              </a:rPr>
              <a:t>Adım</a:t>
            </a:r>
            <a:r>
              <a:rPr lang="en-US" sz="2115" spc="-21" dirty="0">
                <a:solidFill>
                  <a:srgbClr val="000000"/>
                </a:solidFill>
                <a:latin typeface="HK Grotesk"/>
              </a:rPr>
              <a:t> 2‘de </a:t>
            </a:r>
            <a:r>
              <a:rPr lang="en-US" sz="2115" spc="-21" dirty="0" err="1">
                <a:solidFill>
                  <a:srgbClr val="000000"/>
                </a:solidFill>
                <a:latin typeface="HK Grotesk"/>
              </a:rPr>
              <a:t>belirlenen</a:t>
            </a:r>
            <a:r>
              <a:rPr lang="en-US" sz="2115" spc="-21" dirty="0">
                <a:solidFill>
                  <a:srgbClr val="000000"/>
                </a:solidFill>
                <a:latin typeface="HK Grotesk"/>
              </a:rPr>
              <a:t> koku </a:t>
            </a:r>
            <a:r>
              <a:rPr lang="en-US" sz="2115" spc="-21" dirty="0" err="1">
                <a:solidFill>
                  <a:srgbClr val="000000"/>
                </a:solidFill>
                <a:latin typeface="HK Grotesk"/>
              </a:rPr>
              <a:t>yoğunluğuna</a:t>
            </a:r>
            <a:r>
              <a:rPr lang="en-US" sz="2115" spc="-21" dirty="0">
                <a:solidFill>
                  <a:srgbClr val="000000"/>
                </a:solidFill>
                <a:latin typeface="HK Grotesk"/>
              </a:rPr>
              <a:t> </a:t>
            </a:r>
            <a:r>
              <a:rPr lang="en-US" sz="2115" spc="-21" dirty="0" err="1">
                <a:solidFill>
                  <a:srgbClr val="000000"/>
                </a:solidFill>
                <a:latin typeface="HK Grotesk"/>
              </a:rPr>
              <a:t>göre</a:t>
            </a:r>
            <a:r>
              <a:rPr lang="en-US" sz="2115" spc="-21" dirty="0">
                <a:solidFill>
                  <a:srgbClr val="000000"/>
                </a:solidFill>
                <a:latin typeface="HK Grotesk"/>
              </a:rPr>
              <a:t> iyi </a:t>
            </a:r>
            <a:r>
              <a:rPr lang="en-US" sz="2115" spc="-21" dirty="0" err="1">
                <a:solidFill>
                  <a:srgbClr val="000000"/>
                </a:solidFill>
                <a:latin typeface="HK Grotesk"/>
              </a:rPr>
              <a:t>çözümler</a:t>
            </a:r>
            <a:r>
              <a:rPr lang="en-US" sz="2115" spc="-21" dirty="0">
                <a:solidFill>
                  <a:srgbClr val="000000"/>
                </a:solidFill>
                <a:latin typeface="HK Grotesk"/>
              </a:rPr>
              <a:t> </a:t>
            </a:r>
            <a:r>
              <a:rPr lang="en-US" sz="2115" spc="-21" dirty="0" err="1">
                <a:solidFill>
                  <a:srgbClr val="000000"/>
                </a:solidFill>
                <a:latin typeface="HK Grotesk"/>
              </a:rPr>
              <a:t>bulmaya</a:t>
            </a:r>
            <a:r>
              <a:rPr lang="en-US" sz="2115" spc="-21" dirty="0">
                <a:solidFill>
                  <a:srgbClr val="000000"/>
                </a:solidFill>
                <a:latin typeface="HK Grotesk"/>
              </a:rPr>
              <a:t> </a:t>
            </a:r>
            <a:r>
              <a:rPr lang="en-US" sz="2115" spc="-21" dirty="0" err="1">
                <a:solidFill>
                  <a:srgbClr val="000000"/>
                </a:solidFill>
                <a:latin typeface="HK Grotesk"/>
              </a:rPr>
              <a:t>çalışmaktadır</a:t>
            </a:r>
            <a:r>
              <a:rPr lang="en-US" sz="2115" spc="-21" dirty="0">
                <a:solidFill>
                  <a:srgbClr val="000000"/>
                </a:solidFill>
                <a:latin typeface="HK Grotesk"/>
              </a:rPr>
              <a:t>. Bal </a:t>
            </a:r>
            <a:r>
              <a:rPr lang="en-US" sz="2115" spc="-21" dirty="0" err="1">
                <a:solidFill>
                  <a:srgbClr val="000000"/>
                </a:solidFill>
                <a:latin typeface="HK Grotesk"/>
              </a:rPr>
              <a:t>porsuğunun</a:t>
            </a:r>
            <a:r>
              <a:rPr lang="en-US" sz="2115" spc="-21" dirty="0">
                <a:solidFill>
                  <a:srgbClr val="000000"/>
                </a:solidFill>
                <a:latin typeface="HK Grotesk"/>
              </a:rPr>
              <a:t> </a:t>
            </a:r>
            <a:r>
              <a:rPr lang="en-US" sz="2115" spc="-21" dirty="0" err="1">
                <a:solidFill>
                  <a:srgbClr val="000000"/>
                </a:solidFill>
                <a:latin typeface="HK Grotesk"/>
              </a:rPr>
              <a:t>gerçek</a:t>
            </a:r>
            <a:r>
              <a:rPr lang="en-US" sz="2115" spc="-21" dirty="0">
                <a:solidFill>
                  <a:srgbClr val="000000"/>
                </a:solidFill>
                <a:latin typeface="HK Grotesk"/>
              </a:rPr>
              <a:t> </a:t>
            </a:r>
            <a:r>
              <a:rPr lang="en-US" sz="2115" spc="-21" dirty="0" err="1">
                <a:solidFill>
                  <a:srgbClr val="000000"/>
                </a:solidFill>
                <a:latin typeface="HK Grotesk"/>
              </a:rPr>
              <a:t>hayatta</a:t>
            </a:r>
            <a:r>
              <a:rPr lang="en-US" sz="2115" spc="-21" dirty="0">
                <a:solidFill>
                  <a:srgbClr val="000000"/>
                </a:solidFill>
                <a:latin typeface="HK Grotesk"/>
              </a:rPr>
              <a:t> </a:t>
            </a:r>
            <a:r>
              <a:rPr lang="en-US" sz="2115" spc="-21" dirty="0" err="1">
                <a:solidFill>
                  <a:srgbClr val="000000"/>
                </a:solidFill>
                <a:latin typeface="HK Grotesk"/>
              </a:rPr>
              <a:t>kardioid</a:t>
            </a:r>
            <a:r>
              <a:rPr lang="en-US" sz="2115" spc="-21" dirty="0">
                <a:solidFill>
                  <a:srgbClr val="000000"/>
                </a:solidFill>
                <a:latin typeface="HK Grotesk"/>
              </a:rPr>
              <a:t> </a:t>
            </a:r>
            <a:r>
              <a:rPr lang="en-US" sz="2115" spc="-21" dirty="0" err="1">
                <a:solidFill>
                  <a:srgbClr val="000000"/>
                </a:solidFill>
                <a:latin typeface="HK Grotesk"/>
              </a:rPr>
              <a:t>şekle</a:t>
            </a:r>
            <a:r>
              <a:rPr lang="en-US" sz="2115" spc="-21" dirty="0">
                <a:solidFill>
                  <a:srgbClr val="000000"/>
                </a:solidFill>
                <a:latin typeface="HK Grotesk"/>
              </a:rPr>
              <a:t> </a:t>
            </a:r>
            <a:r>
              <a:rPr lang="en-US" sz="2115" spc="-21" dirty="0" err="1">
                <a:solidFill>
                  <a:srgbClr val="000000"/>
                </a:solidFill>
                <a:latin typeface="HK Grotesk"/>
              </a:rPr>
              <a:t>benzer</a:t>
            </a:r>
            <a:r>
              <a:rPr lang="en-US" sz="2115" spc="-21" dirty="0">
                <a:solidFill>
                  <a:srgbClr val="000000"/>
                </a:solidFill>
                <a:latin typeface="HK Grotesk"/>
              </a:rPr>
              <a:t> </a:t>
            </a:r>
            <a:r>
              <a:rPr lang="en-US" sz="2115" spc="-21" dirty="0" err="1">
                <a:solidFill>
                  <a:srgbClr val="000000"/>
                </a:solidFill>
                <a:latin typeface="HK Grotesk"/>
              </a:rPr>
              <a:t>biçimde</a:t>
            </a:r>
            <a:r>
              <a:rPr lang="en-US" sz="2115" spc="-21" dirty="0">
                <a:solidFill>
                  <a:srgbClr val="000000"/>
                </a:solidFill>
                <a:latin typeface="HK Grotesk"/>
              </a:rPr>
              <a:t> </a:t>
            </a:r>
            <a:r>
              <a:rPr lang="en-US" sz="2115" spc="-21" dirty="0" err="1">
                <a:solidFill>
                  <a:srgbClr val="000000"/>
                </a:solidFill>
                <a:latin typeface="HK Grotesk"/>
              </a:rPr>
              <a:t>açtığı</a:t>
            </a:r>
            <a:r>
              <a:rPr lang="en-US" sz="2115" spc="-21" dirty="0">
                <a:solidFill>
                  <a:srgbClr val="000000"/>
                </a:solidFill>
                <a:latin typeface="HK Grotesk"/>
              </a:rPr>
              <a:t> </a:t>
            </a:r>
            <a:r>
              <a:rPr lang="en-US" sz="2115" spc="-21" dirty="0" err="1">
                <a:solidFill>
                  <a:srgbClr val="000000"/>
                </a:solidFill>
                <a:latin typeface="HK Grotesk"/>
              </a:rPr>
              <a:t>çukurlar</a:t>
            </a:r>
            <a:r>
              <a:rPr lang="en-US" sz="2115" spc="-21" dirty="0">
                <a:solidFill>
                  <a:srgbClr val="000000"/>
                </a:solidFill>
                <a:latin typeface="HK Grotesk"/>
              </a:rPr>
              <a:t> </a:t>
            </a:r>
            <a:r>
              <a:rPr lang="en-US" sz="2115" spc="-21" dirty="0" err="1">
                <a:solidFill>
                  <a:srgbClr val="000000"/>
                </a:solidFill>
                <a:latin typeface="HK Grotesk"/>
              </a:rPr>
              <a:t>aşağıdaki</a:t>
            </a:r>
            <a:r>
              <a:rPr lang="en-US" sz="2115" spc="-21" dirty="0">
                <a:solidFill>
                  <a:srgbClr val="000000"/>
                </a:solidFill>
                <a:latin typeface="HK Grotesk"/>
              </a:rPr>
              <a:t> </a:t>
            </a:r>
            <a:r>
              <a:rPr lang="en-US" sz="2115" spc="-21" dirty="0" err="1">
                <a:solidFill>
                  <a:srgbClr val="000000"/>
                </a:solidFill>
                <a:latin typeface="HK Grotesk"/>
              </a:rPr>
              <a:t>formülde</a:t>
            </a:r>
            <a:r>
              <a:rPr lang="en-US" sz="2115" spc="-21" dirty="0">
                <a:solidFill>
                  <a:srgbClr val="000000"/>
                </a:solidFill>
                <a:latin typeface="HK Grotesk"/>
              </a:rPr>
              <a:t> </a:t>
            </a:r>
            <a:r>
              <a:rPr lang="en-US" sz="2115" spc="-21" dirty="0" err="1">
                <a:solidFill>
                  <a:srgbClr val="000000"/>
                </a:solidFill>
                <a:latin typeface="HK Grotesk"/>
              </a:rPr>
              <a:t>ifadesini</a:t>
            </a:r>
            <a:r>
              <a:rPr lang="en-US" sz="2115" spc="-21" dirty="0">
                <a:solidFill>
                  <a:srgbClr val="000000"/>
                </a:solidFill>
                <a:latin typeface="HK Grotesk"/>
              </a:rPr>
              <a:t> </a:t>
            </a:r>
            <a:r>
              <a:rPr lang="en-US" sz="2115" spc="-21" dirty="0" err="1">
                <a:solidFill>
                  <a:srgbClr val="000000"/>
                </a:solidFill>
                <a:latin typeface="HK Grotesk"/>
              </a:rPr>
              <a:t>bulmaktadır</a:t>
            </a:r>
            <a:r>
              <a:rPr lang="en-US" sz="2115" spc="-21" dirty="0">
                <a:solidFill>
                  <a:srgbClr val="000000"/>
                </a:solidFill>
                <a:latin typeface="HK Grotesk"/>
              </a:rPr>
              <a:t> .</a:t>
            </a:r>
          </a:p>
          <a:p>
            <a:pPr algn="just">
              <a:lnSpc>
                <a:spcPts val="2961"/>
              </a:lnSpc>
            </a:pPr>
            <a:endParaRPr lang="en-US" sz="2115" spc="-21" dirty="0">
              <a:solidFill>
                <a:srgbClr val="000000"/>
              </a:solidFill>
              <a:latin typeface="HK Grotesk"/>
            </a:endParaRPr>
          </a:p>
          <a:p>
            <a:pPr algn="just">
              <a:lnSpc>
                <a:spcPts val="2961"/>
              </a:lnSpc>
            </a:pPr>
            <a:endParaRPr lang="en-US" sz="2115" spc="-21" dirty="0">
              <a:solidFill>
                <a:srgbClr val="000000"/>
              </a:solidFill>
              <a:latin typeface="HK Grotesk"/>
            </a:endParaRPr>
          </a:p>
          <a:p>
            <a:pPr algn="just">
              <a:lnSpc>
                <a:spcPts val="2961"/>
              </a:lnSpc>
            </a:pPr>
            <a:endParaRPr lang="en-US" sz="2115" spc="-21" dirty="0">
              <a:solidFill>
                <a:srgbClr val="000000"/>
              </a:solidFill>
              <a:latin typeface="HK Grotesk"/>
            </a:endParaRPr>
          </a:p>
          <a:p>
            <a:pPr marL="913338" lvl="2" indent="-304446" algn="just">
              <a:lnSpc>
                <a:spcPts val="2961"/>
              </a:lnSpc>
              <a:buFont typeface="Arial"/>
              <a:buChar char="⚬"/>
            </a:pPr>
            <a:r>
              <a:rPr lang="en-US" sz="2115" spc="-21" dirty="0">
                <a:solidFill>
                  <a:srgbClr val="000000"/>
                </a:solidFill>
                <a:latin typeface="HK Grotesk"/>
                <a:ea typeface="HK Grotesk"/>
              </a:rPr>
              <a:t>Bal </a:t>
            </a:r>
            <a:r>
              <a:rPr lang="en-US" sz="2115" spc="-21" dirty="0" err="1">
                <a:solidFill>
                  <a:srgbClr val="000000"/>
                </a:solidFill>
                <a:latin typeface="HK Grotesk"/>
                <a:ea typeface="HK Grotesk"/>
              </a:rPr>
              <a:t>Fazı</a:t>
            </a:r>
            <a:r>
              <a:rPr lang="en-US" sz="2115" spc="-21" dirty="0">
                <a:solidFill>
                  <a:srgbClr val="000000"/>
                </a:solidFill>
                <a:latin typeface="HK Grotesk"/>
                <a:ea typeface="HK Grotesk"/>
              </a:rPr>
              <a:t> (Honey Phase): </a:t>
            </a:r>
            <a:r>
              <a:rPr lang="en-US" sz="2115" spc="-21" dirty="0" err="1">
                <a:solidFill>
                  <a:srgbClr val="000000"/>
                </a:solidFill>
                <a:latin typeface="HK Grotesk"/>
                <a:ea typeface="HK Grotesk"/>
              </a:rPr>
              <a:t>Daha</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önce</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ifade</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edildiği</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gibi</a:t>
            </a:r>
            <a:r>
              <a:rPr lang="en-US" sz="2115" spc="-21" dirty="0">
                <a:solidFill>
                  <a:srgbClr val="000000"/>
                </a:solidFill>
                <a:latin typeface="HK Grotesk"/>
                <a:ea typeface="HK Grotesk"/>
              </a:rPr>
              <a:t> Bal </a:t>
            </a:r>
            <a:r>
              <a:rPr lang="en-US" sz="2115" spc="-21" dirty="0" err="1">
                <a:solidFill>
                  <a:srgbClr val="000000"/>
                </a:solidFill>
                <a:latin typeface="HK Grotesk"/>
                <a:ea typeface="HK Grotesk"/>
              </a:rPr>
              <a:t>aşaması</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ise</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bal</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porsuğunun</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bala</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ulaşmak</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için</a:t>
            </a:r>
            <a:r>
              <a:rPr lang="en-US" sz="2115" spc="-21" dirty="0">
                <a:solidFill>
                  <a:srgbClr val="000000"/>
                </a:solidFill>
                <a:latin typeface="HK Grotesk"/>
                <a:ea typeface="HK Grotesk"/>
              </a:rPr>
              <a:t> Bal </a:t>
            </a:r>
            <a:r>
              <a:rPr lang="en-US" sz="2115" spc="-21" dirty="0" err="1">
                <a:solidFill>
                  <a:srgbClr val="000000"/>
                </a:solidFill>
                <a:latin typeface="HK Grotesk"/>
                <a:ea typeface="HK Grotesk"/>
              </a:rPr>
              <a:t>Rehberi</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Kuş</a:t>
            </a:r>
            <a:r>
              <a:rPr lang="en-US" sz="2115" spc="-21" dirty="0">
                <a:solidFill>
                  <a:srgbClr val="000000"/>
                </a:solidFill>
                <a:latin typeface="HK Grotesk"/>
                <a:ea typeface="HK Grotesk"/>
              </a:rPr>
              <a:t> (Honey-Guide Bird) un </a:t>
            </a:r>
            <a:r>
              <a:rPr lang="en-US" sz="2115" spc="-21" dirty="0" err="1">
                <a:solidFill>
                  <a:srgbClr val="000000"/>
                </a:solidFill>
                <a:latin typeface="HK Grotesk"/>
                <a:ea typeface="HK Grotesk"/>
              </a:rPr>
              <a:t>yardımına</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başvurmasını</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ifade</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etmektedir</a:t>
            </a:r>
            <a:r>
              <a:rPr lang="en-US" sz="2115" spc="-21" dirty="0">
                <a:solidFill>
                  <a:srgbClr val="000000"/>
                </a:solidFill>
                <a:latin typeface="HK Grotesk"/>
                <a:ea typeface="HK Grotesk"/>
              </a:rPr>
              <a:t>. 𝐹 </a:t>
            </a:r>
            <a:r>
              <a:rPr lang="en-US" sz="2115" spc="-21" dirty="0" err="1">
                <a:solidFill>
                  <a:srgbClr val="000000"/>
                </a:solidFill>
                <a:latin typeface="HK Grotesk"/>
                <a:ea typeface="HK Grotesk"/>
              </a:rPr>
              <a:t>bayrağının</a:t>
            </a:r>
            <a:r>
              <a:rPr lang="en-US" sz="2115" spc="-21" dirty="0">
                <a:solidFill>
                  <a:srgbClr val="000000"/>
                </a:solidFill>
                <a:latin typeface="HK Grotesk"/>
                <a:ea typeface="HK Grotesk"/>
              </a:rPr>
              <a:t> -1 </a:t>
            </a:r>
            <a:r>
              <a:rPr lang="en-US" sz="2115" spc="-21" dirty="0" err="1">
                <a:solidFill>
                  <a:srgbClr val="000000"/>
                </a:solidFill>
                <a:latin typeface="HK Grotesk"/>
                <a:ea typeface="HK Grotesk"/>
              </a:rPr>
              <a:t>olarak</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rasgele</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seçilmesi</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durumunda</a:t>
            </a:r>
            <a:r>
              <a:rPr lang="en-US" sz="2115" spc="-21" dirty="0">
                <a:solidFill>
                  <a:srgbClr val="000000"/>
                </a:solidFill>
                <a:latin typeface="HK Grotesk"/>
                <a:ea typeface="HK Grotesk"/>
              </a:rPr>
              <a:t> Bal </a:t>
            </a:r>
            <a:r>
              <a:rPr lang="en-US" sz="2115" spc="-21" dirty="0" err="1">
                <a:solidFill>
                  <a:srgbClr val="000000"/>
                </a:solidFill>
                <a:latin typeface="HK Grotesk"/>
                <a:ea typeface="HK Grotesk"/>
              </a:rPr>
              <a:t>aşamasına</a:t>
            </a:r>
            <a:r>
              <a:rPr lang="en-US" sz="2115" spc="-21" dirty="0">
                <a:solidFill>
                  <a:srgbClr val="000000"/>
                </a:solidFill>
                <a:latin typeface="HK Grotesk"/>
                <a:ea typeface="HK Grotesk"/>
              </a:rPr>
              <a:t> </a:t>
            </a:r>
            <a:r>
              <a:rPr lang="en-US" sz="2115" spc="-21" dirty="0" err="1">
                <a:solidFill>
                  <a:srgbClr val="000000"/>
                </a:solidFill>
                <a:latin typeface="HK Grotesk"/>
                <a:ea typeface="HK Grotesk"/>
              </a:rPr>
              <a:t>geçilmektedir</a:t>
            </a:r>
            <a:r>
              <a:rPr lang="en-US" sz="2115" spc="-21" dirty="0">
                <a:solidFill>
                  <a:srgbClr val="000000"/>
                </a:solidFill>
                <a:latin typeface="HK Grotesk"/>
                <a:ea typeface="HK Grotesk"/>
              </a:rPr>
              <a:t>. </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58137" y="-2785461"/>
            <a:ext cx="7027814" cy="6254754"/>
          </a:xfrm>
          <a:custGeom>
            <a:avLst/>
            <a:gdLst/>
            <a:ahLst/>
            <a:cxnLst/>
            <a:rect l="l" t="t" r="r" b="b"/>
            <a:pathLst>
              <a:path w="7027814" h="6254754">
                <a:moveTo>
                  <a:pt x="0" y="0"/>
                </a:moveTo>
                <a:lnTo>
                  <a:pt x="7027813" y="0"/>
                </a:lnTo>
                <a:lnTo>
                  <a:pt x="7027813" y="6254754"/>
                </a:lnTo>
                <a:lnTo>
                  <a:pt x="0" y="6254754"/>
                </a:lnTo>
                <a:lnTo>
                  <a:pt x="0" y="0"/>
                </a:lnTo>
                <a:close/>
              </a:path>
            </a:pathLst>
          </a:custGeom>
          <a:blipFill>
            <a:blip r:embed="rId2"/>
            <a:stretch>
              <a:fillRect/>
            </a:stretch>
          </a:blipFill>
        </p:spPr>
        <p:txBody>
          <a:bodyPr/>
          <a:lstStyle/>
          <a:p>
            <a:endParaRPr lang="en-US"/>
          </a:p>
        </p:txBody>
      </p:sp>
      <p:sp>
        <p:nvSpPr>
          <p:cNvPr id="3" name="Freeform 3"/>
          <p:cNvSpPr/>
          <p:nvPr/>
        </p:nvSpPr>
        <p:spPr>
          <a:xfrm rot="9490257">
            <a:off x="-502472" y="8561399"/>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en-US"/>
          </a:p>
        </p:txBody>
      </p:sp>
      <p:sp>
        <p:nvSpPr>
          <p:cNvPr id="4" name="Freeform 4"/>
          <p:cNvSpPr/>
          <p:nvPr/>
        </p:nvSpPr>
        <p:spPr>
          <a:xfrm rot="6148233">
            <a:off x="13108540" y="6487260"/>
            <a:ext cx="6861060" cy="6560888"/>
          </a:xfrm>
          <a:custGeom>
            <a:avLst/>
            <a:gdLst/>
            <a:ahLst/>
            <a:cxnLst/>
            <a:rect l="l" t="t" r="r" b="b"/>
            <a:pathLst>
              <a:path w="6861060" h="6560888">
                <a:moveTo>
                  <a:pt x="0" y="0"/>
                </a:moveTo>
                <a:lnTo>
                  <a:pt x="6861059" y="0"/>
                </a:lnTo>
                <a:lnTo>
                  <a:pt x="6861059" y="6560889"/>
                </a:lnTo>
                <a:lnTo>
                  <a:pt x="0" y="6560889"/>
                </a:lnTo>
                <a:lnTo>
                  <a:pt x="0" y="0"/>
                </a:lnTo>
                <a:close/>
              </a:path>
            </a:pathLst>
          </a:custGeom>
          <a:blipFill>
            <a:blip r:embed="rId4"/>
            <a:stretch>
              <a:fillRect/>
            </a:stretch>
          </a:blipFill>
        </p:spPr>
        <p:txBody>
          <a:bodyPr/>
          <a:lstStyle/>
          <a:p>
            <a:endParaRPr lang="en-US"/>
          </a:p>
        </p:txBody>
      </p:sp>
      <p:sp>
        <p:nvSpPr>
          <p:cNvPr id="5" name="Freeform 5"/>
          <p:cNvSpPr/>
          <p:nvPr/>
        </p:nvSpPr>
        <p:spPr>
          <a:xfrm rot="1222343">
            <a:off x="-3348255" y="-2255374"/>
            <a:ext cx="7027814" cy="6254754"/>
          </a:xfrm>
          <a:custGeom>
            <a:avLst/>
            <a:gdLst/>
            <a:ahLst/>
            <a:cxnLst/>
            <a:rect l="l" t="t" r="r" b="b"/>
            <a:pathLst>
              <a:path w="7027814" h="6254754">
                <a:moveTo>
                  <a:pt x="0" y="0"/>
                </a:moveTo>
                <a:lnTo>
                  <a:pt x="7027814" y="0"/>
                </a:lnTo>
                <a:lnTo>
                  <a:pt x="7027814" y="6254754"/>
                </a:lnTo>
                <a:lnTo>
                  <a:pt x="0" y="625475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3587198" y="3225641"/>
            <a:ext cx="10557877" cy="1017397"/>
          </a:xfrm>
          <a:prstGeom prst="rect">
            <a:avLst/>
          </a:prstGeom>
        </p:spPr>
        <p:txBody>
          <a:bodyPr lIns="0" tIns="0" rIns="0" bIns="0" rtlCol="0" anchor="t">
            <a:spAutoFit/>
          </a:bodyPr>
          <a:lstStyle/>
          <a:p>
            <a:pPr>
              <a:lnSpc>
                <a:spcPts val="8024"/>
              </a:lnSpc>
            </a:pPr>
            <a:r>
              <a:rPr lang="en-US" sz="6800">
                <a:solidFill>
                  <a:srgbClr val="000000"/>
                </a:solidFill>
                <a:latin typeface="HK Grotesk Medium"/>
              </a:rPr>
              <a:t>Başarı Kriteri RandIndex</a:t>
            </a:r>
          </a:p>
        </p:txBody>
      </p:sp>
      <p:sp>
        <p:nvSpPr>
          <p:cNvPr id="7" name="TextBox 7"/>
          <p:cNvSpPr txBox="1"/>
          <p:nvPr/>
        </p:nvSpPr>
        <p:spPr>
          <a:xfrm>
            <a:off x="3544532" y="4476274"/>
            <a:ext cx="11113604" cy="2594610"/>
          </a:xfrm>
          <a:prstGeom prst="rect">
            <a:avLst/>
          </a:prstGeom>
        </p:spPr>
        <p:txBody>
          <a:bodyPr lIns="0" tIns="0" rIns="0" bIns="0" rtlCol="0" anchor="t">
            <a:spAutoFit/>
          </a:bodyPr>
          <a:lstStyle/>
          <a:p>
            <a:pPr marL="453390" lvl="1" indent="-226695" algn="just">
              <a:lnSpc>
                <a:spcPts val="2940"/>
              </a:lnSpc>
              <a:buFont typeface="Arial"/>
              <a:buChar char="•"/>
            </a:pPr>
            <a:r>
              <a:rPr lang="en-US" sz="2100" spc="-21">
                <a:solidFill>
                  <a:srgbClr val="000000"/>
                </a:solidFill>
                <a:latin typeface="HK Grotesk"/>
              </a:rPr>
              <a:t>N adet nesneden oluşan bir test veri setinde, gerçek küme bilgileri bilinen nesneler X (bilinen) ve kümeleme işlemine tabi tutulduktan sonra nesneler Y (tahmin edilen) ile temsil edilir.</a:t>
            </a:r>
          </a:p>
          <a:p>
            <a:pPr marL="453390" lvl="1" indent="-226695" algn="just">
              <a:lnSpc>
                <a:spcPts val="2940"/>
              </a:lnSpc>
              <a:buFont typeface="Arial"/>
              <a:buChar char="•"/>
            </a:pPr>
            <a:r>
              <a:rPr lang="en-US" sz="2100" spc="-21">
                <a:solidFill>
                  <a:srgbClr val="000000"/>
                </a:solidFill>
                <a:latin typeface="HK Grotesk"/>
              </a:rPr>
              <a:t>Veri setindeki her nesne, kendisi hariç geriye kalan tüm nesneler için kıyaslamaya tabi tutulur. </a:t>
            </a:r>
          </a:p>
          <a:p>
            <a:pPr marL="453390" lvl="1" indent="-226695" algn="just">
              <a:lnSpc>
                <a:spcPts val="2940"/>
              </a:lnSpc>
              <a:buFont typeface="Arial"/>
              <a:buChar char="•"/>
            </a:pPr>
            <a:r>
              <a:rPr lang="en-US" sz="2100" spc="-21">
                <a:solidFill>
                  <a:srgbClr val="000000"/>
                </a:solidFill>
                <a:latin typeface="HK Grotesk"/>
              </a:rPr>
              <a:t>i, j = 1,2,…,N olmak üzere veri setindeki her xi ve xj nesne çiftinin, X ve Y durumlarında birbirine göre 4 farklı durumu hesaplamaya dahil edilir. </a:t>
            </a:r>
          </a:p>
          <a:p>
            <a:pPr marL="453390" lvl="1" indent="-226695" algn="just">
              <a:lnSpc>
                <a:spcPts val="2940"/>
              </a:lnSpc>
              <a:buFont typeface="Arial"/>
              <a:buChar char="•"/>
            </a:pPr>
            <a:r>
              <a:rPr lang="en-US" sz="2100" spc="-21">
                <a:solidFill>
                  <a:srgbClr val="000000"/>
                </a:solidFill>
                <a:latin typeface="HK Grotesk"/>
              </a:rPr>
              <a:t>Elde edilen değer genellikle 0 ila 1 arasında bir değer alır. </a:t>
            </a:r>
            <a:r>
              <a:rPr lang="en-US" sz="2100" u="sng" spc="-21">
                <a:solidFill>
                  <a:srgbClr val="000000"/>
                </a:solidFill>
                <a:latin typeface="HK Grotesk"/>
              </a:rPr>
              <a:t>1'e ne kadar yakınsa</a:t>
            </a:r>
            <a:r>
              <a:rPr lang="en-US" sz="2100" spc="-21">
                <a:solidFill>
                  <a:srgbClr val="000000"/>
                </a:solidFill>
                <a:latin typeface="HK Grotesk"/>
              </a:rPr>
              <a:t>, kümeleme sonuçları o kadar başarılı kabul edilir.</a:t>
            </a:r>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752</Words>
  <Application>Microsoft Office PowerPoint</Application>
  <PresentationFormat>Özel</PresentationFormat>
  <Paragraphs>59</Paragraphs>
  <Slides>10</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10</vt:i4>
      </vt:variant>
    </vt:vector>
  </HeadingPairs>
  <TitlesOfParts>
    <vt:vector size="20" baseType="lpstr">
      <vt:lpstr>HK Grotesk Italics</vt:lpstr>
      <vt:lpstr>Arial</vt:lpstr>
      <vt:lpstr>Vollkorn Italics</vt:lpstr>
      <vt:lpstr>HK Grotesk Semi-Bold</vt:lpstr>
      <vt:lpstr>Calibri</vt:lpstr>
      <vt:lpstr>HK Grotesk Medium</vt:lpstr>
      <vt:lpstr>HK Grotesk Bold</vt:lpstr>
      <vt:lpstr>HK Grotesk</vt:lpstr>
      <vt:lpstr>Clear Sans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HBA</dc:title>
  <cp:lastModifiedBy>HarunVeli Tosun</cp:lastModifiedBy>
  <cp:revision>6</cp:revision>
  <dcterms:created xsi:type="dcterms:W3CDTF">2006-08-16T00:00:00Z</dcterms:created>
  <dcterms:modified xsi:type="dcterms:W3CDTF">2024-01-11T06:44:32Z</dcterms:modified>
  <dc:identifier>DAF461ZBwxI</dc:identifier>
</cp:coreProperties>
</file>